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60" r:id="rId2"/>
    <p:sldId id="257" r:id="rId3"/>
    <p:sldId id="259" r:id="rId4"/>
    <p:sldId id="258" r:id="rId5"/>
    <p:sldId id="289" r:id="rId6"/>
    <p:sldId id="287" r:id="rId7"/>
    <p:sldId id="256" r:id="rId8"/>
    <p:sldId id="291" r:id="rId9"/>
    <p:sldId id="290" r:id="rId10"/>
    <p:sldId id="292" r:id="rId11"/>
    <p:sldId id="288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5" r:id="rId36"/>
    <p:sldId id="286" r:id="rId3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58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B54ED-A4F3-4F10-B1ED-D0E29EFC0A56}" type="datetimeFigureOut">
              <a:rPr lang="el-GR" smtClean="0"/>
              <a:t>14/2/2018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A69FF-68EE-46D9-B557-10278E933B2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8436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2121EA5-0755-463E-8B94-F44461FC2F92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</a:rPr>
              <a:t>1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6ADA-031B-41FC-A547-AD1992ECF317}" type="datetimeFigureOut">
              <a:rPr lang="el-GR" smtClean="0"/>
              <a:t>14/2/2018</a:t>
            </a:fld>
            <a:endParaRPr lang="el-G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0C38BAB-C706-4F1B-9035-0D8D209EECB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6ADA-031B-41FC-A547-AD1992ECF317}" type="datetimeFigureOut">
              <a:rPr lang="el-GR" smtClean="0"/>
              <a:t>14/2/2018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BAB-C706-4F1B-9035-0D8D209EECB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6ADA-031B-41FC-A547-AD1992ECF317}" type="datetimeFigureOut">
              <a:rPr lang="el-GR" smtClean="0"/>
              <a:t>14/2/2018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BAB-C706-4F1B-9035-0D8D209EECB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6ADA-031B-41FC-A547-AD1992ECF317}" type="datetimeFigureOut">
              <a:rPr lang="el-GR" smtClean="0"/>
              <a:t>14/2/2018</a:t>
            </a:fld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l-G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0C38BAB-C706-4F1B-9035-0D8D209EECB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6ADA-031B-41FC-A547-AD1992ECF317}" type="datetimeFigureOut">
              <a:rPr lang="el-GR" smtClean="0"/>
              <a:t>14/2/2018</a:t>
            </a:fld>
            <a:endParaRPr lang="el-G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BAB-C706-4F1B-9035-0D8D209EECB6}" type="slidenum">
              <a:rPr lang="el-GR" smtClean="0"/>
              <a:t>‹#›</a:t>
            </a:fld>
            <a:endParaRPr lang="el-G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6ADA-031B-41FC-A547-AD1992ECF317}" type="datetimeFigureOut">
              <a:rPr lang="el-GR" smtClean="0"/>
              <a:t>14/2/2018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BAB-C706-4F1B-9035-0D8D209EECB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6ADA-031B-41FC-A547-AD1992ECF317}" type="datetimeFigureOut">
              <a:rPr lang="el-GR" smtClean="0"/>
              <a:t>14/2/2018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0C38BAB-C706-4F1B-9035-0D8D209EECB6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6ADA-031B-41FC-A547-AD1992ECF317}" type="datetimeFigureOut">
              <a:rPr lang="el-GR" smtClean="0"/>
              <a:t>14/2/2018</a:t>
            </a:fld>
            <a:endParaRPr lang="el-G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BAB-C706-4F1B-9035-0D8D209EECB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6ADA-031B-41FC-A547-AD1992ECF317}" type="datetimeFigureOut">
              <a:rPr lang="el-GR" smtClean="0"/>
              <a:t>14/2/2018</a:t>
            </a:fld>
            <a:endParaRPr lang="el-GR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BAB-C706-4F1B-9035-0D8D209EECB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6ADA-031B-41FC-A547-AD1992ECF317}" type="datetimeFigureOut">
              <a:rPr lang="el-GR" smtClean="0"/>
              <a:t>14/2/2018</a:t>
            </a:fld>
            <a:endParaRPr lang="el-GR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BAB-C706-4F1B-9035-0D8D209EECB6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6ADA-031B-41FC-A547-AD1992ECF317}" type="datetimeFigureOut">
              <a:rPr lang="el-GR" smtClean="0"/>
              <a:t>14/2/2018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8BAB-C706-4F1B-9035-0D8D209EECB6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AA06ADA-031B-41FC-A547-AD1992ECF317}" type="datetimeFigureOut">
              <a:rPr lang="el-GR" smtClean="0"/>
              <a:t>14/2/2018</a:t>
            </a:fld>
            <a:endParaRPr lang="el-GR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0C38BAB-C706-4F1B-9035-0D8D209EECB6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2"/>
          <p:cNvSpPr txBox="1"/>
          <p:nvPr/>
        </p:nvSpPr>
        <p:spPr>
          <a:xfrm>
            <a:off x="1187624" y="3861048"/>
            <a:ext cx="6763126" cy="101796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F3F2DC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 </a:t>
            </a:r>
            <a:r>
              <a:rPr lang="en-US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Πανα</a:t>
            </a:r>
            <a:r>
              <a:rPr lang="en-US" sz="24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γιώτης</a:t>
            </a:r>
            <a:r>
              <a:rPr lang="en-US" sz="2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 </a:t>
            </a: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Γεωργι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ακάκης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ndara" panose="020E0502030303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Δρ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. </a:t>
            </a:r>
            <a:r>
              <a:rPr lang="en-US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Περι</a:t>
            </a: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βαλλοντικής Βιολογίας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ndara" panose="020E0502030303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Μ.Φ.Ι.Κ.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ndara" panose="020E0502030303020204" pitchFamily="34" charset="0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-32234" y="154440"/>
            <a:ext cx="9176234" cy="75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/>
          <a:lstStyle/>
          <a:p>
            <a:pPr algn="ctr">
              <a:lnSpc>
                <a:spcPct val="100000"/>
              </a:lnSpc>
            </a:pPr>
            <a:r>
              <a:rPr lang="en-US" b="1" strike="noStrike" spc="-1" dirty="0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LIFE13 INF/GR/000188</a:t>
            </a:r>
            <a:endParaRPr lang="en-US" b="0" strike="noStrike" spc="-1" dirty="0">
              <a:uFill>
                <a:solidFill>
                  <a:srgbClr val="FFFFFF"/>
                </a:solidFill>
              </a:uFill>
              <a:latin typeface="Candara" panose="020E0502030303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 dirty="0" err="1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Οι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 </a:t>
            </a:r>
            <a:r>
              <a:rPr lang="en-US" sz="1400" b="1" strike="noStrike" spc="-1" dirty="0" err="1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οικολογικές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 υπ</a:t>
            </a:r>
            <a:r>
              <a:rPr lang="en-US" sz="1400" b="1" strike="noStrike" spc="-1" dirty="0" err="1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ηρεσίες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, τα </a:t>
            </a:r>
            <a:r>
              <a:rPr lang="en-US" sz="1400" b="1" strike="noStrike" spc="-1" dirty="0" err="1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κοινωνικά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 </a:t>
            </a:r>
            <a:r>
              <a:rPr lang="en-US" sz="1400" b="1" strike="noStrike" spc="-1" dirty="0" err="1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οφέλη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 και η </a:t>
            </a:r>
            <a:r>
              <a:rPr lang="en-US" sz="1400" b="1" strike="noStrike" spc="-1" dirty="0" err="1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οικονομική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 α</a:t>
            </a:r>
            <a:r>
              <a:rPr lang="en-US" sz="1400" b="1" strike="noStrike" spc="-1" dirty="0" err="1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ξί</a:t>
            </a:r>
            <a:r>
              <a:rPr lang="en-US" sz="1400" b="1" strike="noStrike" spc="-1" dirty="0">
                <a:uFill>
                  <a:solidFill>
                    <a:srgbClr val="FFFFFF"/>
                  </a:solidFill>
                </a:uFill>
                <a:latin typeface="Candara" panose="020E0502030303020204" pitchFamily="34" charset="0"/>
              </a:rPr>
              <a:t>α των υπηρεσιών των οικοσυστημάτων  στις περιοχές του Δικτύου NATURA 2000 στην Κρήτη</a:t>
            </a:r>
            <a:endParaRPr lang="en-US" sz="1400" b="0" strike="noStrike" spc="-1" dirty="0">
              <a:uFill>
                <a:solidFill>
                  <a:srgbClr val="FFFFFF"/>
                </a:solidFill>
              </a:uFill>
              <a:latin typeface="Candara" panose="020E0502030303020204" pitchFamily="34" charset="0"/>
            </a:endParaRPr>
          </a:p>
        </p:txBody>
      </p:sp>
      <p:pic>
        <p:nvPicPr>
          <p:cNvPr id="202" name="17 - Εικόνα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" y="6139594"/>
            <a:ext cx="827668" cy="720000"/>
          </a:xfrm>
          <a:prstGeom prst="rect">
            <a:avLst/>
          </a:prstGeom>
          <a:ln w="9360">
            <a:noFill/>
          </a:ln>
        </p:spPr>
      </p:pic>
      <p:pic>
        <p:nvPicPr>
          <p:cNvPr id="203" name="16 - Εικόνα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5617" y="6141001"/>
            <a:ext cx="739061" cy="720000"/>
          </a:xfrm>
          <a:prstGeom prst="rect">
            <a:avLst/>
          </a:prstGeom>
          <a:ln w="9360">
            <a:noFill/>
          </a:ln>
        </p:spPr>
      </p:pic>
      <p:pic>
        <p:nvPicPr>
          <p:cNvPr id="204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8" y="6139810"/>
            <a:ext cx="1086182" cy="720000"/>
          </a:xfrm>
          <a:prstGeom prst="rect">
            <a:avLst/>
          </a:prstGeom>
          <a:ln w="9360">
            <a:noFill/>
          </a:ln>
        </p:spPr>
      </p:pic>
      <p:pic>
        <p:nvPicPr>
          <p:cNvPr id="205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6141001"/>
            <a:ext cx="993600" cy="720000"/>
          </a:xfrm>
          <a:prstGeom prst="rect">
            <a:avLst/>
          </a:prstGeom>
          <a:ln w="9360">
            <a:noFill/>
          </a:ln>
        </p:spPr>
      </p:pic>
      <p:pic>
        <p:nvPicPr>
          <p:cNvPr id="206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275626" y="6136557"/>
            <a:ext cx="951198" cy="720000"/>
          </a:xfrm>
          <a:prstGeom prst="rect">
            <a:avLst/>
          </a:prstGeom>
          <a:ln w="9360">
            <a:noFill/>
          </a:ln>
        </p:spPr>
      </p:pic>
      <p:pic>
        <p:nvPicPr>
          <p:cNvPr id="207" name="Εικόνα 2"/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4788024" y="6128990"/>
            <a:ext cx="2198274" cy="720000"/>
          </a:xfrm>
          <a:prstGeom prst="rect">
            <a:avLst/>
          </a:prstGeom>
          <a:ln w="9360">
            <a:noFill/>
          </a:ln>
        </p:spPr>
      </p:pic>
      <p:sp>
        <p:nvSpPr>
          <p:cNvPr id="12" name="Rectangle 11"/>
          <p:cNvSpPr/>
          <p:nvPr/>
        </p:nvSpPr>
        <p:spPr>
          <a:xfrm>
            <a:off x="251520" y="1988840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600" b="1" dirty="0">
                <a:latin typeface="Candara" panose="020E0502030303020204" pitchFamily="34" charset="0"/>
              </a:rPr>
              <a:t>Οι περιοχές Natura 2000 του Δήμου Αμαρίου και οι οικοσυστημικές υπηρεσίες τους</a:t>
            </a:r>
            <a:endParaRPr lang="el-GR" sz="3600" b="1" dirty="0"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338" y="6138000"/>
            <a:ext cx="661988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028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2"/>
          <a:stretch/>
        </p:blipFill>
        <p:spPr>
          <a:xfrm>
            <a:off x="0" y="0"/>
            <a:ext cx="5595938" cy="419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5"/>
          <a:stretch/>
        </p:blipFill>
        <p:spPr>
          <a:xfrm>
            <a:off x="4856559" y="1153582"/>
            <a:ext cx="4286250" cy="57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8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8955226"/>
              </p:ext>
            </p:extLst>
          </p:nvPr>
        </p:nvGraphicFramePr>
        <p:xfrm>
          <a:off x="395536" y="764704"/>
          <a:ext cx="6823372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1008112"/>
                <a:gridCol w="846708"/>
                <a:gridCol w="792088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el-GR" sz="1800" b="0" i="1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Κέδρος</a:t>
                      </a:r>
                      <a:endParaRPr lang="el-GR" sz="18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Ίδη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Πατσός</a:t>
                      </a:r>
                      <a:endParaRPr lang="el-GR" sz="18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Bufo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viridis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(φρύνος)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>
                        <a:tabLst/>
                      </a:pPr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Chalcides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ocellatus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(</a:t>
                      </a:r>
                      <a:r>
                        <a:rPr lang="el-GR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λιακόνι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Coluber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gemonensis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(δεντρογαλιά)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Natrix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tessellata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(νερόφιδο)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Cyrtodactylus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kotschyi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(σαμιαμίδι)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Lacerta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trilineata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(σαύρα)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Martes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foina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(</a:t>
                      </a:r>
                      <a:r>
                        <a:rPr lang="el-GR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ζουρίδα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)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Meles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meles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(</a:t>
                      </a:r>
                      <a:r>
                        <a:rPr lang="el-GR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άρκαλος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)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Mustela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nivalis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(</a:t>
                      </a:r>
                      <a:r>
                        <a:rPr lang="el-GR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καλογιαννού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)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PIpistrellus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kuhli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(νυχτερίδα)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Pipistrellus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savii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(νυχτερίδα)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Suncus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etruscus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(</a:t>
                      </a:r>
                      <a:r>
                        <a:rPr lang="el-GR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μυγαλή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)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Crocidura</a:t>
                      </a:r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suaveolens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(</a:t>
                      </a:r>
                      <a:r>
                        <a:rPr lang="el-GR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μυγαλή</a:t>
                      </a:r>
                      <a:r>
                        <a:rPr lang="el-GR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)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116632"/>
            <a:ext cx="9144000" cy="504056"/>
          </a:xfrm>
          <a:prstGeom prst="rect">
            <a:avLst/>
          </a:prstGeom>
          <a:effectLst/>
        </p:spPr>
        <p:txBody>
          <a:bodyPr vert="horz" anchor="t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Λοιπα</a:t>
            </a:r>
            <a:r>
              <a:rPr lang="el-GR" sz="3200" b="1" dirty="0" smtClean="0">
                <a:effectLst/>
                <a:latin typeface="Candara" panose="020E0502030303020204" pitchFamily="34" charset="0"/>
              </a:rPr>
              <a:t> </a:t>
            </a:r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Προστατευομενα</a:t>
            </a:r>
            <a:r>
              <a:rPr lang="el-GR" sz="3200" b="1" dirty="0" smtClean="0">
                <a:effectLst/>
                <a:latin typeface="Candara" panose="020E0502030303020204" pitchFamily="34" charset="0"/>
              </a:rPr>
              <a:t> </a:t>
            </a:r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ειδη</a:t>
            </a:r>
            <a:r>
              <a:rPr lang="el-GR" sz="3200" b="1" dirty="0" smtClean="0">
                <a:effectLst/>
                <a:latin typeface="Candara" panose="020E0502030303020204" pitchFamily="34" charset="0"/>
              </a:rPr>
              <a:t> </a:t>
            </a:r>
            <a:r>
              <a:rPr lang="el-GR" sz="3200" b="1" cap="none" dirty="0" smtClean="0">
                <a:effectLst/>
                <a:latin typeface="Candara" panose="020E0502030303020204" pitchFamily="34" charset="0"/>
              </a:rPr>
              <a:t>στο </a:t>
            </a:r>
            <a:r>
              <a:rPr lang="el-GR" sz="3200" b="1" dirty="0" smtClean="0">
                <a:effectLst/>
                <a:latin typeface="Candara" panose="020E0502030303020204" pitchFamily="34" charset="0"/>
              </a:rPr>
              <a:t>δ. </a:t>
            </a:r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ΑΜΑΡΙου</a:t>
            </a:r>
            <a:endParaRPr lang="el-GR" sz="3200" b="1" dirty="0">
              <a:effectLst/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6093296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Candara" panose="020E0502030303020204" pitchFamily="34" charset="0"/>
              </a:rPr>
              <a:t>Δεκάδες σπάνια και ενδημικά φυτά (πλουμί, βιόλες, τουλίπες, </a:t>
            </a:r>
            <a:r>
              <a:rPr lang="el-GR" sz="2000" dirty="0" err="1" smtClean="0">
                <a:latin typeface="Candara" panose="020E0502030303020204" pitchFamily="34" charset="0"/>
              </a:rPr>
              <a:t>υπερικό</a:t>
            </a:r>
            <a:r>
              <a:rPr lang="el-GR" sz="2000" dirty="0" smtClean="0">
                <a:latin typeface="Candara" panose="020E0502030303020204" pitchFamily="34" charset="0"/>
              </a:rPr>
              <a:t> κ.α.)</a:t>
            </a:r>
            <a:endParaRPr lang="el-GR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04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5644" y="548680"/>
            <a:ext cx="8136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latin typeface="Candara" panose="020E0502030303020204" pitchFamily="34" charset="0"/>
              </a:rPr>
              <a:t>Οι </a:t>
            </a:r>
            <a:r>
              <a:rPr lang="el-GR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υπηρεσίες οικοσυστημάτων </a:t>
            </a:r>
            <a:r>
              <a:rPr lang="el-GR" sz="3200" b="1" dirty="0">
                <a:latin typeface="Candara" panose="020E0502030303020204" pitchFamily="34" charset="0"/>
              </a:rPr>
              <a:t>είναι τα οφέλη που αποκτούν οι άνθρωποι από τα </a:t>
            </a:r>
            <a:r>
              <a:rPr lang="el-GR" sz="3200" b="1" dirty="0" smtClean="0">
                <a:latin typeface="Candara" panose="020E0502030303020204" pitchFamily="34" charset="0"/>
              </a:rPr>
              <a:t>οικοσυστήματα (</a:t>
            </a:r>
            <a:r>
              <a:rPr lang="en-US" sz="3200" b="1" dirty="0">
                <a:latin typeface="Candara" panose="020E0502030303020204" pitchFamily="34" charset="0"/>
              </a:rPr>
              <a:t>Millennium Ecosystem </a:t>
            </a:r>
            <a:r>
              <a:rPr lang="en-US" sz="3200" b="1" dirty="0" smtClean="0">
                <a:latin typeface="Candara" panose="020E0502030303020204" pitchFamily="34" charset="0"/>
              </a:rPr>
              <a:t>Assessment</a:t>
            </a:r>
            <a:r>
              <a:rPr lang="el-GR" sz="3200" b="1" dirty="0" smtClean="0">
                <a:latin typeface="Candara" panose="020E0502030303020204" pitchFamily="34" charset="0"/>
              </a:rPr>
              <a:t>, 2005  - ΟΗΕ)</a:t>
            </a:r>
            <a:endParaRPr lang="el-GR" sz="3200" b="1" dirty="0">
              <a:latin typeface="Candara" panose="020E05020303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95536" y="3152869"/>
            <a:ext cx="8136904" cy="2508379"/>
          </a:xfrm>
          <a:prstGeom prst="rect">
            <a:avLst/>
          </a:prstGeom>
          <a:noFill/>
        </p:spPr>
        <p:txBody>
          <a:bodyPr wrap="square" rIns="0" bIns="0">
            <a:spAutoFit/>
          </a:bodyPr>
          <a:lstStyle/>
          <a:p>
            <a:pPr>
              <a:defRPr/>
            </a:pPr>
            <a:r>
              <a:rPr lang="el-GR" sz="3200" b="1" dirty="0" smtClean="0">
                <a:latin typeface="Candara" panose="020E0502030303020204" pitchFamily="34" charset="0"/>
                <a:cs typeface="Arial" charset="0"/>
              </a:rPr>
              <a:t>Διατήρησης</a:t>
            </a:r>
            <a:r>
              <a:rPr lang="en-US" sz="3200" b="1" dirty="0" smtClean="0">
                <a:latin typeface="Candara" panose="020E0502030303020204" pitchFamily="34" charset="0"/>
                <a:cs typeface="Arial" charset="0"/>
              </a:rPr>
              <a:t> + </a:t>
            </a:r>
            <a:r>
              <a:rPr lang="el-GR" sz="3200" b="1" dirty="0" smtClean="0">
                <a:latin typeface="Candara" panose="020E0502030303020204" pitchFamily="34" charset="0"/>
                <a:cs typeface="Arial" charset="0"/>
              </a:rPr>
              <a:t>Ρύθμισης</a:t>
            </a:r>
            <a:endParaRPr lang="el-GR" sz="3200" b="1" dirty="0">
              <a:latin typeface="Candara" panose="020E0502030303020204" pitchFamily="34" charset="0"/>
              <a:cs typeface="Arial" charset="0"/>
            </a:endParaRPr>
          </a:p>
          <a:p>
            <a:pPr>
              <a:defRPr/>
            </a:pPr>
            <a:endParaRPr lang="el-GR" sz="3200" b="1" dirty="0">
              <a:latin typeface="Candara" panose="020E0502030303020204" pitchFamily="34" charset="0"/>
              <a:cs typeface="Arial" charset="0"/>
            </a:endParaRPr>
          </a:p>
          <a:p>
            <a:pPr>
              <a:defRPr/>
            </a:pPr>
            <a:r>
              <a:rPr lang="el-GR" sz="3200" b="1" dirty="0">
                <a:latin typeface="Candara" panose="020E0502030303020204" pitchFamily="34" charset="0"/>
                <a:cs typeface="Arial" charset="0"/>
              </a:rPr>
              <a:t>Παροχής</a:t>
            </a:r>
          </a:p>
          <a:p>
            <a:pPr>
              <a:defRPr/>
            </a:pPr>
            <a:endParaRPr lang="el-GR" sz="3200" b="1" dirty="0">
              <a:latin typeface="Candara" panose="020E0502030303020204" pitchFamily="34" charset="0"/>
              <a:cs typeface="Arial" charset="0"/>
            </a:endParaRPr>
          </a:p>
          <a:p>
            <a:pPr>
              <a:defRPr/>
            </a:pPr>
            <a:r>
              <a:rPr lang="el-GR" sz="3200" b="1" dirty="0">
                <a:latin typeface="Candara" panose="020E0502030303020204" pitchFamily="34" charset="0"/>
                <a:cs typeface="Arial" charset="0"/>
              </a:rPr>
              <a:t>Πολιτισμού</a:t>
            </a:r>
          </a:p>
        </p:txBody>
      </p:sp>
    </p:spTree>
    <p:extLst>
      <p:ext uri="{BB962C8B-B14F-4D97-AF65-F5344CB8AC3E}">
        <p14:creationId xmlns:p14="http://schemas.microsoft.com/office/powerpoint/2010/main" val="83072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41288" y="996950"/>
            <a:ext cx="8823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l-GR" altLang="el-GR" sz="2800" b="1" dirty="0" smtClean="0">
                <a:latin typeface="Candara" panose="020E0502030303020204" pitchFamily="34" charset="0"/>
              </a:rPr>
              <a:t>Κύκλος αέρα - δέσμευση </a:t>
            </a:r>
            <a:r>
              <a:rPr lang="en-US" altLang="el-GR" sz="2800" b="1" dirty="0" smtClean="0">
                <a:latin typeface="Candara" panose="020E0502030303020204" pitchFamily="34" charset="0"/>
              </a:rPr>
              <a:t>CO</a:t>
            </a:r>
            <a:r>
              <a:rPr lang="en-US" altLang="el-GR" b="1" dirty="0" smtClean="0">
                <a:latin typeface="Candara" panose="020E0502030303020204" pitchFamily="34" charset="0"/>
              </a:rPr>
              <a:t>2</a:t>
            </a:r>
            <a:r>
              <a:rPr lang="en-US" altLang="el-GR" sz="2800" b="1" dirty="0" smtClean="0">
                <a:latin typeface="Candara" panose="020E0502030303020204" pitchFamily="34" charset="0"/>
              </a:rPr>
              <a:t>, </a:t>
            </a:r>
            <a:r>
              <a:rPr lang="el-GR" altLang="el-GR" sz="2800" b="1" dirty="0" smtClean="0">
                <a:latin typeface="Candara" panose="020E0502030303020204" pitchFamily="34" charset="0"/>
              </a:rPr>
              <a:t>ρύθμιση κλίματος</a:t>
            </a:r>
            <a:endParaRPr lang="el-GR" altLang="el-GR" sz="2800" i="1" dirty="0" smtClean="0">
              <a:latin typeface="Candara" panose="020E0502030303020204" pitchFamily="34" charset="0"/>
            </a:endParaRPr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93875"/>
            <a:ext cx="4614863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3356992"/>
            <a:ext cx="457835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ΔΙΑΤΗΡΗΣΗΣ + ΡΥΘΜΙΣΗΣ</a:t>
            </a:r>
          </a:p>
        </p:txBody>
      </p:sp>
      <p:sp>
        <p:nvSpPr>
          <p:cNvPr id="8" name="Rectangle 7"/>
          <p:cNvSpPr/>
          <p:nvPr/>
        </p:nvSpPr>
        <p:spPr>
          <a:xfrm>
            <a:off x="250825" y="6280150"/>
            <a:ext cx="56896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96883" eaLnBrk="1" hangingPunct="1"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00000"/>
              <a:defRPr/>
            </a:pPr>
            <a:r>
              <a:rPr 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Επικονίαση από έντομα, </a:t>
            </a:r>
            <a:r>
              <a:rPr lang="el-GR" sz="2400" dirty="0" smtClean="0">
                <a:latin typeface="Candara" panose="020E0502030303020204" pitchFamily="34" charset="0"/>
                <a:cs typeface="Arial" panose="020B0604020202020204" pitchFamily="34" charset="0"/>
              </a:rPr>
              <a:t>πουλιά</a:t>
            </a:r>
            <a:endParaRPr lang="el-GR" sz="240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06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141288" y="996950"/>
            <a:ext cx="7886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l-GR" altLang="el-GR" sz="2800" b="1" dirty="0" smtClean="0">
                <a:latin typeface="Candara" panose="020E0502030303020204" pitchFamily="34" charset="0"/>
              </a:rPr>
              <a:t>Κύκλος νερού</a:t>
            </a:r>
            <a:endParaRPr lang="el-GR" altLang="el-GR" sz="2800" i="1" dirty="0" smtClean="0">
              <a:latin typeface="Candara" panose="020E0502030303020204" pitchFamily="34" charset="0"/>
            </a:endParaRPr>
          </a:p>
        </p:txBody>
      </p:sp>
      <p:pic>
        <p:nvPicPr>
          <p:cNvPr id="6147" name="Picture 3" descr="D:\PHOTOS\My Pictures\Landscapes\Crete\N. Rethymnou\Geropotamos Mylopotamou 11Feb06\Geropotamos Mylopotamou 11Feb06 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2"/>
          <a:stretch/>
        </p:blipFill>
        <p:spPr bwMode="auto">
          <a:xfrm>
            <a:off x="2987824" y="1124744"/>
            <a:ext cx="5916241" cy="366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ΔΙΑΤΗΡΗΣΗΣ + ΡΥΘΜΙΣΗΣ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2" y="5085184"/>
            <a:ext cx="8784976" cy="13681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smtClean="0">
                <a:latin typeface="Candara" panose="020E0502030303020204" pitchFamily="34" charset="0"/>
              </a:rPr>
              <a:t>3290 </a:t>
            </a:r>
            <a:r>
              <a:rPr lang="el-GR" sz="2200" b="1" dirty="0" smtClean="0">
                <a:latin typeface="Candara" panose="020E0502030303020204" pitchFamily="34" charset="0"/>
              </a:rPr>
              <a:t>Ποταμοί της Μεσογείου με περιοδική ροή </a:t>
            </a:r>
            <a:r>
              <a:rPr lang="el-GR" sz="2200" dirty="0" smtClean="0">
                <a:latin typeface="Candara" panose="020E0502030303020204" pitchFamily="34" charset="0"/>
              </a:rPr>
              <a:t>[…] </a:t>
            </a:r>
          </a:p>
          <a:p>
            <a:r>
              <a:rPr lang="el-GR" sz="2200" dirty="0" smtClean="0">
                <a:latin typeface="Candara" panose="020E0502030303020204" pitchFamily="34" charset="0"/>
              </a:rPr>
              <a:t>8310 </a:t>
            </a:r>
            <a:r>
              <a:rPr lang="el-GR" sz="2200" b="1" dirty="0" smtClean="0">
                <a:latin typeface="Candara" panose="020E0502030303020204" pitchFamily="34" charset="0"/>
              </a:rPr>
              <a:t>Σπήλαια</a:t>
            </a:r>
            <a:r>
              <a:rPr lang="el-GR" sz="2200" dirty="0" smtClean="0">
                <a:latin typeface="Candara" panose="020E0502030303020204" pitchFamily="34" charset="0"/>
              </a:rPr>
              <a:t> των οποίων δεν γίνεται τουριστική εκμετάλλευση</a:t>
            </a:r>
          </a:p>
          <a:p>
            <a:r>
              <a:rPr lang="en-US" sz="2200" dirty="0" smtClean="0">
                <a:latin typeface="Candara" panose="020E0502030303020204" pitchFamily="34" charset="0"/>
              </a:rPr>
              <a:t>92C0 </a:t>
            </a:r>
            <a:r>
              <a:rPr lang="el-GR" sz="2200" dirty="0" smtClean="0">
                <a:latin typeface="Candara" panose="020E0502030303020204" pitchFamily="34" charset="0"/>
              </a:rPr>
              <a:t>Δάση</a:t>
            </a:r>
            <a:r>
              <a:rPr lang="en-US" sz="2200" dirty="0" smtClean="0">
                <a:latin typeface="Candara" panose="020E0502030303020204" pitchFamily="34" charset="0"/>
              </a:rPr>
              <a:t> </a:t>
            </a:r>
            <a:r>
              <a:rPr lang="en-US" sz="2200" b="1" i="1" dirty="0" err="1" smtClean="0">
                <a:latin typeface="Candara" panose="020E0502030303020204" pitchFamily="34" charset="0"/>
              </a:rPr>
              <a:t>Platanus</a:t>
            </a:r>
            <a:r>
              <a:rPr lang="en-US" sz="2200" b="1" i="1" dirty="0" smtClean="0">
                <a:latin typeface="Candara" panose="020E0502030303020204" pitchFamily="34" charset="0"/>
              </a:rPr>
              <a:t> </a:t>
            </a:r>
            <a:r>
              <a:rPr lang="en-US" sz="2200" b="1" i="1" dirty="0" err="1" smtClean="0">
                <a:latin typeface="Candara" panose="020E0502030303020204" pitchFamily="34" charset="0"/>
              </a:rPr>
              <a:t>orientalis</a:t>
            </a:r>
            <a:r>
              <a:rPr lang="en-US" sz="2200" b="1" i="1" dirty="0" smtClean="0">
                <a:latin typeface="Candara" panose="020E0502030303020204" pitchFamily="34" charset="0"/>
              </a:rPr>
              <a:t> </a:t>
            </a:r>
            <a:r>
              <a:rPr lang="el-GR" sz="2200" dirty="0" smtClean="0">
                <a:latin typeface="Candara" panose="020E0502030303020204" pitchFamily="34" charset="0"/>
              </a:rPr>
              <a:t>και</a:t>
            </a:r>
            <a:r>
              <a:rPr lang="en-US" sz="2200" dirty="0" smtClean="0">
                <a:latin typeface="Candara" panose="020E0502030303020204" pitchFamily="34" charset="0"/>
              </a:rPr>
              <a:t> </a:t>
            </a:r>
            <a:r>
              <a:rPr lang="el-GR" sz="2200" b="1" dirty="0" smtClean="0">
                <a:latin typeface="Candara" panose="020E0502030303020204" pitchFamily="34" charset="0"/>
              </a:rPr>
              <a:t> </a:t>
            </a:r>
            <a:r>
              <a:rPr lang="el-GR" sz="2200" dirty="0" smtClean="0">
                <a:latin typeface="Candara" panose="020E0502030303020204" pitchFamily="34" charset="0"/>
              </a:rPr>
              <a:t>[…] (</a:t>
            </a:r>
            <a:r>
              <a:rPr lang="el-GR" sz="2200" b="1" dirty="0" smtClean="0">
                <a:latin typeface="Candara" panose="020E0502030303020204" pitchFamily="34" charset="0"/>
              </a:rPr>
              <a:t>ανατολική </a:t>
            </a:r>
            <a:r>
              <a:rPr lang="el-GR" sz="2200" b="1" dirty="0" smtClean="0">
                <a:latin typeface="Candara" panose="020E0502030303020204" pitchFamily="34" charset="0"/>
              </a:rPr>
              <a:t>Ευρώπη</a:t>
            </a:r>
            <a:r>
              <a:rPr lang="el-GR" sz="2200" dirty="0" smtClean="0">
                <a:latin typeface="Candara" panose="020E0502030303020204" pitchFamily="34" charset="0"/>
              </a:rPr>
              <a:t>)</a:t>
            </a:r>
            <a:endParaRPr lang="el-GR" sz="2200" dirty="0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9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6 - Εικόνα" descr="IWC_ALL_flyways_G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700213"/>
            <a:ext cx="387985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19"/>
          <p:cNvSpPr txBox="1">
            <a:spLocks noChangeArrowheads="1"/>
          </p:cNvSpPr>
          <p:nvPr/>
        </p:nvSpPr>
        <p:spPr bwMode="auto">
          <a:xfrm>
            <a:off x="141288" y="996950"/>
            <a:ext cx="7886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l-GR" altLang="el-GR" sz="2800" b="1" dirty="0" smtClean="0">
                <a:latin typeface="Candara" panose="020E0502030303020204" pitchFamily="34" charset="0"/>
              </a:rPr>
              <a:t>Κύκλοι θρεπτικών συστατικών</a:t>
            </a:r>
            <a:endParaRPr lang="el-GR" altLang="el-GR" sz="2800" i="1" dirty="0" smtClean="0">
              <a:latin typeface="Candara" panose="020E0502030303020204" pitchFamily="34" charset="0"/>
            </a:endParaRPr>
          </a:p>
        </p:txBody>
      </p:sp>
      <p:sp>
        <p:nvSpPr>
          <p:cNvPr id="11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ΔΙΑΤΗΡΗΣΗΣ + ΡΥΘΜΙΣΗΣ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99992" y="1772816"/>
            <a:ext cx="439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96883" eaLnBrk="1" hangingPunct="1"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00000"/>
              <a:defRPr/>
            </a:pPr>
            <a:r>
              <a:rPr lang="el-GR" sz="2400" dirty="0" smtClean="0">
                <a:latin typeface="Candara" panose="020E0502030303020204" pitchFamily="34" charset="0"/>
                <a:cs typeface="Arial" panose="020B0604020202020204" pitchFamily="34" charset="0"/>
              </a:rPr>
              <a:t>Πουλιά (μεταναστευτικά και μη</a:t>
            </a:r>
            <a:r>
              <a:rPr lang="el-GR" sz="2400" dirty="0" smtClean="0"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23528" y="3717032"/>
            <a:ext cx="7886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l-GR" altLang="el-GR" sz="2800" b="1" dirty="0" err="1" smtClean="0">
                <a:latin typeface="Candara" panose="020E0502030303020204" pitchFamily="34" charset="0"/>
              </a:rPr>
              <a:t>Εδαφογένεση</a:t>
            </a:r>
            <a:endParaRPr lang="el-GR" altLang="el-GR" sz="2800" i="1" dirty="0" smtClean="0">
              <a:latin typeface="Candara" panose="020E050203030302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467176"/>
            <a:ext cx="2952328" cy="235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572000" y="4437112"/>
            <a:ext cx="439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96883" eaLnBrk="1" hangingPunct="1"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00000"/>
              <a:defRPr/>
            </a:pPr>
            <a:r>
              <a:rPr lang="el-GR" sz="2400" dirty="0" err="1" smtClean="0">
                <a:latin typeface="Candara" panose="020E0502030303020204" pitchFamily="34" charset="0"/>
                <a:cs typeface="Arial" panose="020B0604020202020204" pitchFamily="34" charset="0"/>
              </a:rPr>
              <a:t>Εδαφοπανίδα</a:t>
            </a:r>
            <a:endParaRPr lang="el-GR" sz="2400" dirty="0" smtClea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defTabSz="196883" eaLnBrk="1" hangingPunct="1"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00000"/>
              <a:defRPr/>
            </a:pPr>
            <a:r>
              <a:rPr lang="el-GR" sz="2400" dirty="0" smtClean="0">
                <a:latin typeface="Candara" panose="020E0502030303020204" pitchFamily="34" charset="0"/>
                <a:cs typeface="Arial" panose="020B0604020202020204" pitchFamily="34" charset="0"/>
              </a:rPr>
              <a:t>Μικροοργανισμοί</a:t>
            </a:r>
          </a:p>
        </p:txBody>
      </p:sp>
    </p:spTree>
    <p:extLst>
      <p:ext uri="{BB962C8B-B14F-4D97-AF65-F5344CB8AC3E}">
        <p14:creationId xmlns:p14="http://schemas.microsoft.com/office/powerpoint/2010/main" val="302171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ΔΙΑΤΗΡΗΣΗΣ + ΡΥΘΜΙΣΗΣ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41288" y="996950"/>
            <a:ext cx="78867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196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96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96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96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96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l-GR" altLang="el-GR" sz="2800" b="1" dirty="0">
                <a:latin typeface="Candara" panose="020E0502030303020204" pitchFamily="34" charset="0"/>
              </a:rPr>
              <a:t>Έλεγχος επιβλαβών ειδών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31859C"/>
              </a:buClr>
              <a:buFontTx/>
              <a:buNone/>
            </a:pPr>
            <a:r>
              <a:rPr lang="el-GR" altLang="el-GR" sz="2800" b="1" dirty="0">
                <a:latin typeface="Candara" panose="020E0502030303020204" pitchFamily="34" charset="0"/>
              </a:rPr>
              <a:t>	Οφέλη στη γεωργία – </a:t>
            </a:r>
            <a:r>
              <a:rPr lang="el-GR" altLang="el-GR" sz="2800" b="1" dirty="0" smtClean="0">
                <a:latin typeface="Candara" panose="020E0502030303020204" pitchFamily="34" charset="0"/>
              </a:rPr>
              <a:t>κτηνοτροφία</a:t>
            </a:r>
            <a:endParaRPr lang="el-GR" altLang="el-GR" sz="2800" b="1" dirty="0">
              <a:latin typeface="Candara" panose="020E0502030303020204" pitchFamily="34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79388" y="2565400"/>
            <a:ext cx="6265862" cy="3887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22" tIns="45711" rIns="91422" bIns="45711"/>
          <a:lstStyle/>
          <a:p>
            <a:pPr marL="171450" indent="-171450" defTabSz="196883" eaLnBrk="1" hangingPunct="1">
              <a:spcBef>
                <a:spcPts val="0"/>
              </a:spcBef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l-GR" sz="2800" dirty="0">
                <a:latin typeface="Candara" panose="020E0502030303020204" pitchFamily="34" charset="0"/>
                <a:cs typeface="Arial" panose="020B0604020202020204" pitchFamily="34" charset="0"/>
              </a:rPr>
              <a:t>Οικον. αξία κατανάλωσης επιβλαβών εντόμων από σπίνους</a:t>
            </a:r>
            <a:r>
              <a:rPr lang="el-GR" sz="2800" i="1" dirty="0"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el-GR" sz="2800" dirty="0">
                <a:latin typeface="Candara" panose="020E0502030303020204" pitchFamily="34" charset="0"/>
                <a:cs typeface="Arial" panose="020B0604020202020204" pitchFamily="34" charset="0"/>
              </a:rPr>
              <a:t>$ 1820/τχλμ. (Τέξας – ΗΠΑ)</a:t>
            </a:r>
          </a:p>
          <a:p>
            <a:pPr defTabSz="196883" eaLnBrk="1" hangingPunct="1">
              <a:spcBef>
                <a:spcPts val="0"/>
              </a:spcBef>
              <a:spcAft>
                <a:spcPts val="1800"/>
              </a:spcAft>
              <a:buSzPct val="100000"/>
              <a:defRPr/>
            </a:pPr>
            <a:endParaRPr lang="el-GR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71450" indent="-171450" defTabSz="196883" eaLnBrk="1" hangingPunct="1">
              <a:spcBef>
                <a:spcPts val="0"/>
              </a:spcBef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l-GR" sz="2800" dirty="0">
                <a:latin typeface="Candara" panose="020E0502030303020204" pitchFamily="34" charset="0"/>
                <a:cs typeface="Arial" panose="020B0604020202020204" pitchFamily="34" charset="0"/>
              </a:rPr>
              <a:t>Οικον. αξία κατανάλωσης επιβλαβών εντόμων από νυχτερίδες </a:t>
            </a:r>
            <a:r>
              <a:rPr lang="en-US" sz="2800" dirty="0">
                <a:latin typeface="Candara" panose="020E0502030303020204" pitchFamily="34" charset="0"/>
                <a:cs typeface="Arial" panose="020B0604020202020204" pitchFamily="34" charset="0"/>
              </a:rPr>
              <a:t>4 – 50 </a:t>
            </a:r>
            <a:r>
              <a:rPr lang="el-GR" sz="2800" dirty="0">
                <a:latin typeface="Candara" panose="020E0502030303020204" pitchFamily="34" charset="0"/>
                <a:cs typeface="Arial" panose="020B0604020202020204" pitchFamily="34" charset="0"/>
              </a:rPr>
              <a:t>δις </a:t>
            </a:r>
            <a:r>
              <a:rPr lang="en-US" sz="2800" dirty="0">
                <a:latin typeface="Candara" panose="020E0502030303020204" pitchFamily="34" charset="0"/>
                <a:cs typeface="Arial" panose="020B0604020202020204" pitchFamily="34" charset="0"/>
              </a:rPr>
              <a:t>$ </a:t>
            </a:r>
            <a:r>
              <a:rPr lang="el-GR" sz="2800" dirty="0">
                <a:latin typeface="Candara" panose="020E0502030303020204" pitchFamily="34" charset="0"/>
                <a:cs typeface="Arial" panose="020B0604020202020204" pitchFamily="34" charset="0"/>
              </a:rPr>
              <a:t>(ΗΠΑ)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72" y="1988840"/>
            <a:ext cx="2275200" cy="1797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1" t="10805" r="22974" b="14522"/>
          <a:stretch/>
        </p:blipFill>
        <p:spPr>
          <a:xfrm rot="16200000">
            <a:off x="6395756" y="4100628"/>
            <a:ext cx="2574232" cy="22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ΔΙΑΤΗΡΗΣΗΣ + ΡΥΘΜΙΣΗΣ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41288" y="996950"/>
            <a:ext cx="78867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196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96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96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96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96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l-GR" altLang="el-GR" sz="2800" b="1">
                <a:latin typeface="Candara" panose="020E0502030303020204" pitchFamily="34" charset="0"/>
              </a:rPr>
              <a:t>Αποδόμηση νεκρής οργανικής ύλης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31859C"/>
              </a:buClr>
              <a:buFontTx/>
              <a:buNone/>
            </a:pPr>
            <a:r>
              <a:rPr lang="el-GR" altLang="el-GR" sz="2800" b="1">
                <a:latin typeface="Candara" panose="020E0502030303020204" pitchFamily="34" charset="0"/>
              </a:rPr>
              <a:t>	Οφέλη στη γεωργία – κτηνοτροφία &amp; υγεία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288" y="2843213"/>
            <a:ext cx="885825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l-GR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Μ</a:t>
            </a:r>
            <a:r>
              <a:rPr lang="es-ES" altLang="el-GR" sz="2400" dirty="0" err="1">
                <a:latin typeface="Candara" panose="020E0502030303020204" pitchFamily="34" charset="0"/>
                <a:cs typeface="Arial" panose="020B0604020202020204" pitchFamily="34" charset="0"/>
              </a:rPr>
              <a:t>είωση</a:t>
            </a:r>
            <a:r>
              <a:rPr lang="es-ES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99%</a:t>
            </a:r>
            <a:r>
              <a:rPr lang="es-ES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s-ES" altLang="el-GR" sz="2400" dirty="0" err="1">
                <a:latin typeface="Candara" panose="020E0502030303020204" pitchFamily="34" charset="0"/>
                <a:cs typeface="Arial" panose="020B0604020202020204" pitchFamily="34" charset="0"/>
              </a:rPr>
              <a:t>του</a:t>
            </a:r>
            <a:r>
              <a:rPr lang="es-ES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 π</a:t>
            </a:r>
            <a:r>
              <a:rPr lang="es-ES" altLang="el-GR" sz="2400" dirty="0" err="1">
                <a:latin typeface="Candara" panose="020E0502030303020204" pitchFamily="34" charset="0"/>
                <a:cs typeface="Arial" panose="020B0604020202020204" pitchFamily="34" charset="0"/>
              </a:rPr>
              <a:t>ληθυσμού</a:t>
            </a:r>
            <a:r>
              <a:rPr lang="el-GR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 1 εκ. </a:t>
            </a:r>
            <a:r>
              <a:rPr lang="es-ES" altLang="el-GR" sz="2400" dirty="0" err="1">
                <a:latin typeface="Candara" panose="020E0502030303020204" pitchFamily="34" charset="0"/>
                <a:cs typeface="Arial" panose="020B0604020202020204" pitchFamily="34" charset="0"/>
              </a:rPr>
              <a:t>Όρνιων</a:t>
            </a:r>
            <a:r>
              <a:rPr lang="es-ES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s-ES" altLang="el-GR" sz="2400" dirty="0" err="1">
                <a:latin typeface="Candara" panose="020E0502030303020204" pitchFamily="34" charset="0"/>
                <a:cs typeface="Arial" panose="020B0604020202020204" pitchFamily="34" charset="0"/>
              </a:rPr>
              <a:t>στην</a:t>
            </a:r>
            <a:r>
              <a:rPr lang="es-ES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s-ES" altLang="el-GR" sz="2400" dirty="0" err="1">
                <a:latin typeface="Candara" panose="020E0502030303020204" pitchFamily="34" charset="0"/>
                <a:cs typeface="Arial" panose="020B0604020202020204" pitchFamily="34" charset="0"/>
              </a:rPr>
              <a:t>Ινδί</a:t>
            </a:r>
            <a:r>
              <a:rPr lang="es-ES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α</a:t>
            </a:r>
            <a:endParaRPr lang="el-GR" altLang="el-GR" sz="240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l-GR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6 φορές </a:t>
            </a:r>
            <a:r>
              <a:rPr lang="el-GR" altLang="el-GR" sz="2400" dirty="0" smtClean="0">
                <a:latin typeface="Candara" panose="020E0502030303020204" pitchFamily="34" charset="0"/>
                <a:cs typeface="Arial" panose="020B0604020202020204" pitchFamily="34" charset="0"/>
              </a:rPr>
              <a:t>αύξηση αδέσποτων </a:t>
            </a:r>
            <a:r>
              <a:rPr lang="es-ES" altLang="el-GR" sz="2400" dirty="0" err="1" smtClean="0">
                <a:latin typeface="Candara" panose="020E0502030303020204" pitchFamily="34" charset="0"/>
                <a:cs typeface="Arial" panose="020B0604020202020204" pitchFamily="34" charset="0"/>
              </a:rPr>
              <a:t>σκύλων</a:t>
            </a:r>
            <a:r>
              <a:rPr lang="es-ES" altLang="el-GR" sz="2400" dirty="0" smtClean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s-ES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και </a:t>
            </a:r>
            <a:r>
              <a:rPr lang="es-ES" altLang="el-GR" sz="2400" dirty="0" smtClean="0">
                <a:latin typeface="Candara" panose="020E0502030303020204" pitchFamily="34" charset="0"/>
                <a:cs typeface="Arial" panose="020B0604020202020204" pitchFamily="34" charset="0"/>
              </a:rPr>
              <a:t>περιστατικών </a:t>
            </a:r>
            <a:r>
              <a:rPr lang="es-ES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λύσσας </a:t>
            </a:r>
            <a:r>
              <a:rPr lang="el-GR" altLang="el-GR" sz="2400" dirty="0">
                <a:latin typeface="Candara" panose="020E0502030303020204" pitchFamily="34" charset="0"/>
                <a:cs typeface="Arial" panose="020B0604020202020204" pitchFamily="34" charset="0"/>
              </a:rPr>
              <a:t>- Υγειονομικό κόστος 1993-2006: $ 34 δις (Ινδία) </a:t>
            </a:r>
          </a:p>
        </p:txBody>
      </p:sp>
      <p:pic>
        <p:nvPicPr>
          <p:cNvPr id="10245" name="13 - Εικόνα" descr="vultures_201103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4427538"/>
            <a:ext cx="3476625" cy="23145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11 - Εικόνα" descr="Rabid-Dog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683125"/>
            <a:ext cx="2162175" cy="197643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07950" y="2247900"/>
            <a:ext cx="8567738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361950" defTabSz="196883">
              <a:spcBef>
                <a:spcPts val="0"/>
              </a:spcBef>
              <a:buSzPct val="80000"/>
              <a:buFont typeface="Wingdings" panose="05000000000000000000" pitchFamily="2" charset="2"/>
              <a:buChar char="Ø"/>
              <a:defRPr/>
            </a:pPr>
            <a:r>
              <a:rPr lang="el-GR" sz="2400" dirty="0">
                <a:latin typeface="Candara" panose="020E0502030303020204" pitchFamily="34" charset="0"/>
              </a:rPr>
              <a:t>Ανακύκλωση 25% των αστικών σκουπιδιών (Υεμένη)</a:t>
            </a:r>
          </a:p>
        </p:txBody>
      </p:sp>
    </p:spTree>
    <p:extLst>
      <p:ext uri="{BB962C8B-B14F-4D97-AF65-F5344CB8AC3E}">
        <p14:creationId xmlns:p14="http://schemas.microsoft.com/office/powerpoint/2010/main" val="105769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CD-Seminars\black-griffon-dad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74963"/>
            <a:ext cx="5033962" cy="37941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7" name="Group 4"/>
          <p:cNvGrpSpPr>
            <a:grpSpLocks/>
          </p:cNvGrpSpPr>
          <p:nvPr/>
        </p:nvGrpSpPr>
        <p:grpSpPr bwMode="auto">
          <a:xfrm>
            <a:off x="5435600" y="1520825"/>
            <a:ext cx="3468688" cy="5148263"/>
            <a:chOff x="5505450" y="765175"/>
            <a:chExt cx="3468688" cy="5256213"/>
          </a:xfrm>
        </p:grpSpPr>
        <p:pic>
          <p:nvPicPr>
            <p:cNvPr id="11270" name="3 - Εικόνα" descr="Περισυλλογή νεκρών ζώων Θεσσαλία-1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450" y="765175"/>
              <a:ext cx="3468688" cy="5256213"/>
            </a:xfrm>
            <a:prstGeom prst="rect">
              <a:avLst/>
            </a:prstGeom>
            <a:noFill/>
            <a:ln w="2540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6804025" y="4653444"/>
              <a:ext cx="1223963" cy="69693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3" name="TextBox 2"/>
            <p:cNvSpPr txBox="1">
              <a:spLocks noChangeArrowheads="1"/>
            </p:cNvSpPr>
            <p:nvPr/>
          </p:nvSpPr>
          <p:spPr bwMode="auto">
            <a:xfrm>
              <a:off x="6145213" y="5397384"/>
              <a:ext cx="2378075" cy="377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l-GR" altLang="el-GR" sz="1800" dirty="0" smtClean="0">
                  <a:solidFill>
                    <a:srgbClr val="FF0000"/>
                  </a:solidFill>
                  <a:latin typeface="Candara" panose="020E0502030303020204" pitchFamily="34" charset="0"/>
                </a:rPr>
                <a:t>Σύνολο </a:t>
              </a:r>
              <a:r>
                <a:rPr lang="en-US" altLang="el-GR" sz="1800" dirty="0" smtClean="0">
                  <a:solidFill>
                    <a:srgbClr val="FF0000"/>
                  </a:solidFill>
                  <a:latin typeface="Candara" panose="020E0502030303020204" pitchFamily="34" charset="0"/>
                </a:rPr>
                <a:t>2.000.000 € !!!!</a:t>
              </a:r>
            </a:p>
          </p:txBody>
        </p:sp>
      </p:grpSp>
      <p:sp>
        <p:nvSpPr>
          <p:cNvPr id="8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ΔΙΑΤΗΡΗΣΗΣ + ΡΥΘΜΙΣΗΣ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1288" y="996950"/>
            <a:ext cx="7886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196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96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96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96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96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l-GR" altLang="el-GR" sz="2800" b="1">
                <a:latin typeface="Candara" panose="020E0502030303020204" pitchFamily="34" charset="0"/>
              </a:rPr>
              <a:t>Αποδόμηση νεκρής οργανικής ύλης</a:t>
            </a:r>
          </a:p>
        </p:txBody>
      </p:sp>
    </p:spTree>
    <p:extLst>
      <p:ext uri="{BB962C8B-B14F-4D97-AF65-F5344CB8AC3E}">
        <p14:creationId xmlns:p14="http://schemas.microsoft.com/office/powerpoint/2010/main" val="367692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25413" y="476250"/>
            <a:ext cx="8893175" cy="244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>
            <a:lvl1pPr defTabSz="196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96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96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96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96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809625" indent="-809625" eaLnBrk="1" hangingPunct="1"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FontTx/>
              <a:buNone/>
              <a:defRPr/>
            </a:pPr>
            <a:r>
              <a:rPr lang="el-GR" altLang="el-GR" sz="1800" b="1" u="sng" dirty="0" smtClean="0">
                <a:latin typeface="Candara" panose="020E0502030303020204" pitchFamily="34" charset="0"/>
              </a:rPr>
              <a:t>Όρνιο:</a:t>
            </a:r>
            <a:r>
              <a:rPr lang="el-GR" altLang="el-GR" sz="1800" b="1" dirty="0" smtClean="0">
                <a:latin typeface="Candara" panose="020E0502030303020204" pitchFamily="34" charset="0"/>
              </a:rPr>
              <a:t> </a:t>
            </a:r>
            <a:r>
              <a:rPr lang="el-GR" altLang="el-GR" sz="1800" dirty="0" smtClean="0">
                <a:latin typeface="Candara" panose="020E0502030303020204" pitchFamily="34" charset="0"/>
              </a:rPr>
              <a:t>Ένα ζευγάρι (μαζί με το νεοσσό) καταναλώνει 400 </a:t>
            </a:r>
            <a:r>
              <a:rPr lang="en-US" altLang="el-GR" sz="1800" dirty="0" smtClean="0">
                <a:latin typeface="Candara" panose="020E0502030303020204" pitchFamily="34" charset="0"/>
              </a:rPr>
              <a:t>kg</a:t>
            </a:r>
            <a:r>
              <a:rPr lang="el-GR" altLang="el-GR" sz="1800" dirty="0" smtClean="0">
                <a:latin typeface="Candara" panose="020E0502030303020204" pitchFamily="34" charset="0"/>
              </a:rPr>
              <a:t> </a:t>
            </a:r>
            <a:r>
              <a:rPr lang="en-US" altLang="el-GR" sz="1800" dirty="0" smtClean="0">
                <a:latin typeface="Candara" panose="020E0502030303020204" pitchFamily="34" charset="0"/>
              </a:rPr>
              <a:t>/ </a:t>
            </a:r>
            <a:r>
              <a:rPr lang="el-GR" altLang="el-GR" sz="1800" dirty="0" smtClean="0">
                <a:latin typeface="Candara" panose="020E0502030303020204" pitchFamily="34" charset="0"/>
              </a:rPr>
              <a:t>έτος (100% κρέας). </a:t>
            </a:r>
          </a:p>
          <a:p>
            <a:pPr marL="809625" indent="-809625" eaLnBrk="1" hangingPunct="1">
              <a:spcBef>
                <a:spcPct val="0"/>
              </a:spcBef>
              <a:spcAft>
                <a:spcPts val="0"/>
              </a:spcAft>
              <a:buClr>
                <a:schemeClr val="bg1"/>
              </a:buClr>
              <a:buFontTx/>
              <a:buNone/>
              <a:defRPr/>
            </a:pPr>
            <a:r>
              <a:rPr lang="el-GR" altLang="el-GR" sz="1800" dirty="0" smtClean="0">
                <a:latin typeface="Candara" panose="020E0502030303020204" pitchFamily="34" charset="0"/>
              </a:rPr>
              <a:t>	Ο πληθυσμός της Κρήτης καταναλώνει ετησίως 65-80 τόνους κρέατος, δηλαδή το 25-	30% της νεκρής βιομάζας που παράγεται στο νησί.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Tx/>
              <a:buNone/>
              <a:defRPr/>
            </a:pPr>
            <a:r>
              <a:rPr lang="el-GR" altLang="el-GR" sz="1800" b="1" u="sng" dirty="0" smtClean="0">
                <a:latin typeface="Candara" panose="020E0502030303020204" pitchFamily="34" charset="0"/>
              </a:rPr>
              <a:t>Γυπαετός:</a:t>
            </a:r>
            <a:r>
              <a:rPr lang="el-GR" altLang="el-GR" sz="1800" b="1" dirty="0" smtClean="0">
                <a:latin typeface="Candara" panose="020E0502030303020204" pitchFamily="34" charset="0"/>
              </a:rPr>
              <a:t> </a:t>
            </a:r>
            <a:r>
              <a:rPr lang="el-GR" altLang="el-GR" sz="1800" dirty="0" smtClean="0">
                <a:latin typeface="Candara" panose="020E0502030303020204" pitchFamily="34" charset="0"/>
              </a:rPr>
              <a:t>Ένα ζευγάρι (μαζί με το νεοσσό) καταναλώνει 350 </a:t>
            </a:r>
            <a:r>
              <a:rPr lang="en-US" altLang="el-GR" sz="1800" dirty="0" smtClean="0">
                <a:latin typeface="Candara" panose="020E0502030303020204" pitchFamily="34" charset="0"/>
              </a:rPr>
              <a:t>kg</a:t>
            </a:r>
            <a:r>
              <a:rPr lang="el-GR" altLang="el-GR" sz="1800" dirty="0" smtClean="0">
                <a:latin typeface="Candara" panose="020E0502030303020204" pitchFamily="34" charset="0"/>
              </a:rPr>
              <a:t> </a:t>
            </a:r>
            <a:r>
              <a:rPr lang="en-US" altLang="el-GR" sz="1800" dirty="0" smtClean="0">
                <a:latin typeface="Candara" panose="020E0502030303020204" pitchFamily="34" charset="0"/>
              </a:rPr>
              <a:t>/ </a:t>
            </a:r>
            <a:r>
              <a:rPr lang="el-GR" altLang="el-GR" sz="1800" dirty="0" smtClean="0">
                <a:latin typeface="Candara" panose="020E0502030303020204" pitchFamily="34" charset="0"/>
              </a:rPr>
              <a:t>έτος (90% κόκαλα)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Tx/>
              <a:buNone/>
              <a:defRPr/>
            </a:pPr>
            <a:r>
              <a:rPr lang="el-GR" altLang="el-GR" sz="1800" b="1" u="sng" dirty="0" err="1" smtClean="0">
                <a:latin typeface="Candara" panose="020E0502030303020204" pitchFamily="34" charset="0"/>
              </a:rPr>
              <a:t>Νανόμπουφος</a:t>
            </a:r>
            <a:r>
              <a:rPr lang="el-GR" altLang="el-GR" sz="1800" b="1" u="sng" dirty="0" smtClean="0">
                <a:latin typeface="Candara" panose="020E0502030303020204" pitchFamily="34" charset="0"/>
              </a:rPr>
              <a:t>:</a:t>
            </a:r>
            <a:r>
              <a:rPr lang="el-GR" altLang="el-GR" sz="1800" b="1" dirty="0" smtClean="0">
                <a:latin typeface="Candara" panose="020E0502030303020204" pitchFamily="34" charset="0"/>
              </a:rPr>
              <a:t> </a:t>
            </a:r>
            <a:r>
              <a:rPr lang="el-GR" altLang="el-GR" sz="1800" dirty="0" smtClean="0">
                <a:latin typeface="Candara" panose="020E0502030303020204" pitchFamily="34" charset="0"/>
              </a:rPr>
              <a:t>45 άτομα σε χειμερινή κούρνια στην </a:t>
            </a:r>
            <a:r>
              <a:rPr lang="el-GR" altLang="el-GR" sz="1800" dirty="0" err="1" smtClean="0">
                <a:latin typeface="Candara" panose="020E0502030303020204" pitchFamily="34" charset="0"/>
              </a:rPr>
              <a:t>Μεσαρά</a:t>
            </a:r>
            <a:r>
              <a:rPr lang="el-GR" altLang="el-GR" sz="1800" dirty="0" smtClean="0">
                <a:latin typeface="Candara" panose="020E0502030303020204" pitchFamily="34" charset="0"/>
              </a:rPr>
              <a:t> κατανάλωσαν 7500 ποντίκια σε 6 μήνες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chemeClr val="bg1"/>
              </a:buClr>
              <a:buFontTx/>
              <a:buNone/>
              <a:defRPr/>
            </a:pPr>
            <a:r>
              <a:rPr lang="el-GR" altLang="el-GR" sz="1800" b="1" u="sng" dirty="0" err="1" smtClean="0">
                <a:latin typeface="Candara" panose="020E0502030303020204" pitchFamily="34" charset="0"/>
              </a:rPr>
              <a:t>Τυτώ</a:t>
            </a:r>
            <a:r>
              <a:rPr lang="el-GR" altLang="el-GR" sz="1800" b="1" u="sng" dirty="0" smtClean="0">
                <a:latin typeface="Candara" panose="020E0502030303020204" pitchFamily="34" charset="0"/>
              </a:rPr>
              <a:t> (Ζάρα):</a:t>
            </a:r>
            <a:r>
              <a:rPr lang="el-GR" altLang="el-GR" sz="1800" b="1" dirty="0" smtClean="0">
                <a:latin typeface="Candara" panose="020E0502030303020204" pitchFamily="34" charset="0"/>
              </a:rPr>
              <a:t> </a:t>
            </a:r>
            <a:r>
              <a:rPr lang="el-GR" altLang="el-GR" sz="1800" dirty="0" smtClean="0">
                <a:latin typeface="Candara" panose="020E0502030303020204" pitchFamily="34" charset="0"/>
              </a:rPr>
              <a:t>Ένα ζευγάρι (για μία γέννα) καταναλώνει 2500 ποντίκια </a:t>
            </a:r>
            <a:r>
              <a:rPr lang="en-US" altLang="el-GR" sz="1800" dirty="0" smtClean="0">
                <a:latin typeface="Candara" panose="020E0502030303020204" pitchFamily="34" charset="0"/>
              </a:rPr>
              <a:t>/ </a:t>
            </a:r>
            <a:r>
              <a:rPr lang="el-GR" altLang="el-GR" sz="1800" dirty="0" smtClean="0">
                <a:latin typeface="Candara" panose="020E0502030303020204" pitchFamily="34" charset="0"/>
              </a:rPr>
              <a:t>έτος (αν υπάρχει τροφή 2 γέννες </a:t>
            </a:r>
            <a:r>
              <a:rPr lang="en-US" altLang="el-GR" sz="1800" dirty="0" smtClean="0">
                <a:latin typeface="Candara" panose="020E0502030303020204" pitchFamily="34" charset="0"/>
              </a:rPr>
              <a:t>/ </a:t>
            </a:r>
            <a:r>
              <a:rPr lang="el-GR" altLang="el-GR" sz="1800" dirty="0" smtClean="0">
                <a:latin typeface="Candara" panose="020E0502030303020204" pitchFamily="34" charset="0"/>
              </a:rPr>
              <a:t>έτος)</a:t>
            </a:r>
            <a:endParaRPr lang="el-GR" altLang="el-GR" sz="1800" b="1" u="sng" dirty="0" smtClean="0">
              <a:latin typeface="Candara" panose="020E0502030303020204" pitchFamily="34" charset="0"/>
            </a:endParaRPr>
          </a:p>
        </p:txBody>
      </p:sp>
      <p:sp>
        <p:nvSpPr>
          <p:cNvPr id="15363" name="7 - Ορθογώνιο"/>
          <p:cNvSpPr>
            <a:spLocks noChangeArrowheads="1"/>
          </p:cNvSpPr>
          <p:nvPr/>
        </p:nvSpPr>
        <p:spPr bwMode="auto">
          <a:xfrm>
            <a:off x="2195513" y="115888"/>
            <a:ext cx="47529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96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96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96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96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96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tx1"/>
              </a:buClr>
              <a:buSzPct val="90000"/>
              <a:buFontTx/>
              <a:buNone/>
              <a:defRPr/>
            </a:pPr>
            <a:r>
              <a:rPr lang="el-GR" altLang="el-GR" sz="1600" b="1" u="sng" dirty="0" smtClean="0">
                <a:latin typeface="Candara" panose="020E0502030303020204" pitchFamily="34" charset="0"/>
              </a:rPr>
              <a:t>Παραδείγματα από την Κρήτη</a:t>
            </a:r>
          </a:p>
        </p:txBody>
      </p:sp>
      <p:grpSp>
        <p:nvGrpSpPr>
          <p:cNvPr id="12292" name="10 - Ομάδα"/>
          <p:cNvGrpSpPr>
            <a:grpSpLocks/>
          </p:cNvGrpSpPr>
          <p:nvPr/>
        </p:nvGrpSpPr>
        <p:grpSpPr bwMode="auto">
          <a:xfrm>
            <a:off x="1042988" y="2982913"/>
            <a:ext cx="2808287" cy="3692525"/>
            <a:chOff x="395536" y="2780929"/>
            <a:chExt cx="2592288" cy="3566561"/>
          </a:xfrm>
        </p:grpSpPr>
        <p:pic>
          <p:nvPicPr>
            <p:cNvPr id="12296" name="7 - Εικόνα" descr="3604265079_b7c2efd3ac_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780929"/>
              <a:ext cx="2592288" cy="3566561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9" name="Rectangle 2"/>
            <p:cNvSpPr txBox="1">
              <a:spLocks noChangeArrowheads="1"/>
            </p:cNvSpPr>
            <p:nvPr/>
          </p:nvSpPr>
          <p:spPr bwMode="auto">
            <a:xfrm>
              <a:off x="395536" y="2780929"/>
              <a:ext cx="2592288" cy="288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  <a:defRPr/>
              </a:pPr>
              <a:r>
                <a:rPr lang="el-GR" altLang="el-GR" sz="1200" b="1" smtClean="0">
                  <a:solidFill>
                    <a:schemeClr val="bg1"/>
                  </a:solidFill>
                  <a:latin typeface="Candara" panose="020E0502030303020204" pitchFamily="34" charset="0"/>
                  <a:cs typeface="Tahoma" pitchFamily="34" charset="0"/>
                </a:rPr>
                <a:t>Νανόμπουφος</a:t>
              </a:r>
              <a:r>
                <a:rPr lang="en-US" altLang="el-GR" sz="1200" b="1" smtClean="0">
                  <a:solidFill>
                    <a:schemeClr val="bg1"/>
                  </a:solidFill>
                  <a:latin typeface="Candara" panose="020E0502030303020204" pitchFamily="34" charset="0"/>
                  <a:cs typeface="Tahoma" pitchFamily="34" charset="0"/>
                </a:rPr>
                <a:t> (</a:t>
              </a:r>
              <a:r>
                <a:rPr lang="en-US" altLang="el-GR" sz="1200" b="1" i="1" smtClean="0">
                  <a:solidFill>
                    <a:schemeClr val="bg1"/>
                  </a:solidFill>
                  <a:latin typeface="Candara" panose="020E0502030303020204" pitchFamily="34" charset="0"/>
                  <a:cs typeface="Tahoma" pitchFamily="34" charset="0"/>
                </a:rPr>
                <a:t>Asio o</a:t>
              </a:r>
              <a:r>
                <a:rPr lang="en-US" altLang="el-GR" sz="1200" b="1" smtClean="0">
                  <a:solidFill>
                    <a:schemeClr val="bg1"/>
                  </a:solidFill>
                  <a:latin typeface="Candara" panose="020E0502030303020204" pitchFamily="34" charset="0"/>
                  <a:cs typeface="Tahoma" pitchFamily="34" charset="0"/>
                </a:rPr>
                <a:t>tus)</a:t>
              </a:r>
              <a:endParaRPr lang="el-GR" altLang="el-GR" sz="1200" b="1" smtClean="0">
                <a:solidFill>
                  <a:schemeClr val="bg1"/>
                </a:solidFill>
                <a:latin typeface="Candara" panose="020E0502030303020204" pitchFamily="34" charset="0"/>
                <a:cs typeface="Tahoma" pitchFamily="34" charset="0"/>
              </a:endParaRPr>
            </a:p>
          </p:txBody>
        </p:sp>
      </p:grpSp>
      <p:grpSp>
        <p:nvGrpSpPr>
          <p:cNvPr id="12293" name="9 - Ομάδα"/>
          <p:cNvGrpSpPr>
            <a:grpSpLocks/>
          </p:cNvGrpSpPr>
          <p:nvPr/>
        </p:nvGrpSpPr>
        <p:grpSpPr bwMode="auto">
          <a:xfrm>
            <a:off x="4464050" y="2859088"/>
            <a:ext cx="3889375" cy="3816350"/>
            <a:chOff x="5363343" y="3526680"/>
            <a:chExt cx="3385866" cy="3214688"/>
          </a:xfrm>
        </p:grpSpPr>
        <p:pic>
          <p:nvPicPr>
            <p:cNvPr id="12294" name="5 - Εικόνα" descr="barn_owl_flight.jpg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343" y="3526680"/>
              <a:ext cx="3313113" cy="3214688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7" name="Rectangle 2"/>
            <p:cNvSpPr txBox="1">
              <a:spLocks noChangeArrowheads="1"/>
            </p:cNvSpPr>
            <p:nvPr/>
          </p:nvSpPr>
          <p:spPr bwMode="auto">
            <a:xfrm>
              <a:off x="5436589" y="3573482"/>
              <a:ext cx="3312620" cy="288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  <a:defRPr/>
              </a:pPr>
              <a:r>
                <a:rPr lang="el-GR" altLang="el-GR" sz="1200" b="1" smtClean="0">
                  <a:solidFill>
                    <a:schemeClr val="bg1"/>
                  </a:solidFill>
                  <a:latin typeface="Candara" panose="020E0502030303020204" pitchFamily="34" charset="0"/>
                  <a:cs typeface="Tahoma" pitchFamily="34" charset="0"/>
                </a:rPr>
                <a:t>Τυτώ </a:t>
              </a:r>
              <a:r>
                <a:rPr lang="en-US" altLang="el-GR" sz="1200" b="1" smtClean="0">
                  <a:solidFill>
                    <a:schemeClr val="bg1"/>
                  </a:solidFill>
                  <a:latin typeface="Candara" panose="020E0502030303020204" pitchFamily="34" charset="0"/>
                  <a:cs typeface="Tahoma" pitchFamily="34" charset="0"/>
                </a:rPr>
                <a:t>(</a:t>
              </a:r>
              <a:r>
                <a:rPr lang="en-US" altLang="el-GR" sz="1200" b="1" i="1" smtClean="0">
                  <a:solidFill>
                    <a:schemeClr val="bg1"/>
                  </a:solidFill>
                  <a:latin typeface="Candara" panose="020E0502030303020204" pitchFamily="34" charset="0"/>
                  <a:cs typeface="Tahoma" pitchFamily="34" charset="0"/>
                </a:rPr>
                <a:t>Tyto alba</a:t>
              </a:r>
              <a:r>
                <a:rPr lang="en-US" altLang="el-GR" sz="1200" b="1" smtClean="0">
                  <a:solidFill>
                    <a:schemeClr val="bg1"/>
                  </a:solidFill>
                  <a:latin typeface="Candara" panose="020E0502030303020204" pitchFamily="34" charset="0"/>
                  <a:cs typeface="Tahoma" pitchFamily="34" charset="0"/>
                </a:rPr>
                <a:t>)</a:t>
              </a:r>
              <a:endParaRPr lang="el-GR" altLang="el-GR" sz="1200" b="1" smtClean="0">
                <a:solidFill>
                  <a:schemeClr val="bg1"/>
                </a:solidFill>
                <a:latin typeface="Candara" panose="020E0502030303020204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88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2655" cy="6858000"/>
          </a:xfrm>
        </p:spPr>
      </p:pic>
    </p:spTree>
    <p:extLst>
      <p:ext uri="{BB962C8B-B14F-4D97-AF65-F5344CB8AC3E}">
        <p14:creationId xmlns:p14="http://schemas.microsoft.com/office/powerpoint/2010/main" val="4278690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7 - TextBox"/>
          <p:cNvSpPr txBox="1">
            <a:spLocks noChangeArrowheads="1"/>
          </p:cNvSpPr>
          <p:nvPr/>
        </p:nvSpPr>
        <p:spPr bwMode="auto">
          <a:xfrm>
            <a:off x="142875" y="169863"/>
            <a:ext cx="61579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ΠΑΡΟΧΗΣ</a:t>
            </a:r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41288" y="962025"/>
            <a:ext cx="7886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l-GR" altLang="el-GR" sz="2800" b="1" dirty="0" smtClean="0">
                <a:latin typeface="Candara" panose="020E0502030303020204" pitchFamily="34" charset="0"/>
              </a:rPr>
              <a:t>Νερό και αέρας</a:t>
            </a:r>
            <a:endParaRPr lang="el-GR" altLang="el-GR" sz="2800" i="1" dirty="0" smtClean="0">
              <a:latin typeface="Candara" panose="020E0502030303020204" pitchFamily="34" charset="0"/>
            </a:endParaRPr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891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14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141288" y="952500"/>
            <a:ext cx="78867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l-GR" altLang="el-GR" sz="2800" b="1" dirty="0" smtClean="0">
                <a:latin typeface="Candara" panose="020E0502030303020204" pitchFamily="34" charset="0"/>
              </a:rPr>
              <a:t>Τροφή</a:t>
            </a:r>
            <a:r>
              <a:rPr lang="el-GR" altLang="el-GR" sz="2800" i="1" dirty="0" smtClean="0">
                <a:latin typeface="Candara" panose="020E0502030303020204" pitchFamily="34" charset="0"/>
              </a:rPr>
              <a:t> (βότανα, βολβοί, μανιτάρια, σαλιγκάρια, κυνήγι, ψάρια κ.α.) </a:t>
            </a:r>
          </a:p>
        </p:txBody>
      </p:sp>
      <p:pic>
        <p:nvPicPr>
          <p:cNvPr id="14339" name="Picture 2" descr="D:\Apo Koinou\Photos\Product photos\Tourloti 16Apr17\Askolymproi\IMG_62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05038"/>
            <a:ext cx="25923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205038"/>
            <a:ext cx="25558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149725"/>
            <a:ext cx="22288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4149725"/>
            <a:ext cx="23812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4149725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Box 16"/>
          <p:cNvSpPr txBox="1">
            <a:spLocks noChangeArrowheads="1"/>
          </p:cNvSpPr>
          <p:nvPr/>
        </p:nvSpPr>
        <p:spPr bwMode="auto">
          <a:xfrm>
            <a:off x="179388" y="5876925"/>
            <a:ext cx="87137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el-GR" altLang="el-GR" sz="2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Τα υγιή φυσικά οικοσυστήματα μπορούν να είναι μία σημαντική, σταθερή &amp; ανεξάρτητη πηγή τροφής</a:t>
            </a:r>
          </a:p>
        </p:txBody>
      </p:sp>
      <p:sp>
        <p:nvSpPr>
          <p:cNvPr id="11" name="17 - TextBox"/>
          <p:cNvSpPr txBox="1">
            <a:spLocks noChangeArrowheads="1"/>
          </p:cNvSpPr>
          <p:nvPr/>
        </p:nvSpPr>
        <p:spPr bwMode="auto">
          <a:xfrm>
            <a:off x="142875" y="169863"/>
            <a:ext cx="61579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ΠΑΡΟΧΗΣ</a:t>
            </a:r>
          </a:p>
        </p:txBody>
      </p:sp>
    </p:spTree>
    <p:extLst>
      <p:ext uri="{BB962C8B-B14F-4D97-AF65-F5344CB8AC3E}">
        <p14:creationId xmlns:p14="http://schemas.microsoft.com/office/powerpoint/2010/main" val="106076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141288" y="971550"/>
            <a:ext cx="88233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l-GR" altLang="el-GR" sz="2800" b="1" dirty="0" smtClean="0">
                <a:latin typeface="Candara" panose="020E0502030303020204" pitchFamily="34" charset="0"/>
              </a:rPr>
              <a:t>Πρώτες ύλες </a:t>
            </a:r>
            <a:r>
              <a:rPr lang="el-GR" altLang="el-GR" sz="2800" i="1" dirty="0" smtClean="0">
                <a:latin typeface="Candara" panose="020E0502030303020204" pitchFamily="34" charset="0"/>
              </a:rPr>
              <a:t>(έδαφος, κοπριά, τύρφη, ξυλεία, οστά και κέρατα, φτερά, δέρματα κ.α.) </a:t>
            </a:r>
          </a:p>
        </p:txBody>
      </p:sp>
      <p:sp>
        <p:nvSpPr>
          <p:cNvPr id="13" name="17 - TextBox"/>
          <p:cNvSpPr txBox="1">
            <a:spLocks noChangeArrowheads="1"/>
          </p:cNvSpPr>
          <p:nvPr/>
        </p:nvSpPr>
        <p:spPr bwMode="auto">
          <a:xfrm>
            <a:off x="142875" y="169863"/>
            <a:ext cx="61579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ΠΑΡΟΧΗΣ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07504" y="2960365"/>
            <a:ext cx="882332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2400"/>
              </a:spcAft>
              <a:buFont typeface="Arial" charset="0"/>
              <a:buChar char="•"/>
              <a:defRPr/>
            </a:pPr>
            <a:r>
              <a:rPr lang="el-GR" altLang="el-GR" sz="2800" b="1" dirty="0" smtClean="0">
                <a:latin typeface="Candara" panose="020E0502030303020204" pitchFamily="34" charset="0"/>
              </a:rPr>
              <a:t>Κοπριά πουλιών &amp; νυχτερίδων</a:t>
            </a:r>
          </a:p>
          <a:p>
            <a:pPr>
              <a:spcAft>
                <a:spcPts val="2400"/>
              </a:spcAft>
              <a:buFont typeface="Arial" charset="0"/>
              <a:buChar char="•"/>
              <a:defRPr/>
            </a:pPr>
            <a:r>
              <a:rPr lang="el-GR" altLang="el-GR" sz="2800" b="1" dirty="0" smtClean="0">
                <a:latin typeface="Candara" panose="020E0502030303020204" pitchFamily="34" charset="0"/>
              </a:rPr>
              <a:t>Ξύλο </a:t>
            </a:r>
            <a:r>
              <a:rPr lang="el-GR" altLang="el-GR" sz="2800" b="1" dirty="0" err="1" smtClean="0">
                <a:latin typeface="Candara" panose="020E0502030303020204" pitchFamily="34" charset="0"/>
              </a:rPr>
              <a:t>αμπελιτσιάς</a:t>
            </a:r>
            <a:r>
              <a:rPr lang="el-GR" altLang="el-GR" sz="2800" b="1" dirty="0" smtClean="0">
                <a:latin typeface="Candara" panose="020E0502030303020204" pitchFamily="34" charset="0"/>
              </a:rPr>
              <a:t>, πρίνου, </a:t>
            </a:r>
            <a:r>
              <a:rPr lang="el-GR" altLang="el-GR" sz="2800" b="1" dirty="0" err="1" smtClean="0">
                <a:latin typeface="Candara" panose="020E0502030303020204" pitchFamily="34" charset="0"/>
              </a:rPr>
              <a:t>αζίλακα</a:t>
            </a:r>
            <a:endParaRPr lang="el-GR" altLang="el-GR" sz="2800" b="1" dirty="0" smtClean="0">
              <a:latin typeface="Candara" panose="020E0502030303020204" pitchFamily="34" charset="0"/>
            </a:endParaRPr>
          </a:p>
          <a:p>
            <a:pPr>
              <a:spcAft>
                <a:spcPts val="2400"/>
              </a:spcAft>
              <a:buFont typeface="Arial" charset="0"/>
              <a:buChar char="•"/>
              <a:defRPr/>
            </a:pPr>
            <a:r>
              <a:rPr lang="el-GR" altLang="el-GR" sz="2800" b="1" dirty="0" err="1" smtClean="0">
                <a:latin typeface="Candara" panose="020E0502030303020204" pitchFamily="34" charset="0"/>
              </a:rPr>
              <a:t>Σκαρόφτερα</a:t>
            </a:r>
            <a:r>
              <a:rPr lang="el-GR" altLang="el-GR" sz="2800" b="1" dirty="0" smtClean="0">
                <a:latin typeface="Candara" panose="020E0502030303020204" pitchFamily="34" charset="0"/>
              </a:rPr>
              <a:t> </a:t>
            </a:r>
            <a:r>
              <a:rPr lang="el-GR" altLang="el-GR" sz="2800" b="1" dirty="0">
                <a:latin typeface="Candara" panose="020E0502030303020204" pitchFamily="34" charset="0"/>
              </a:rPr>
              <a:t>κτλ</a:t>
            </a:r>
            <a:r>
              <a:rPr lang="el-GR" altLang="el-GR" sz="2800" b="1" dirty="0" smtClean="0">
                <a:latin typeface="Candara" panose="020E0502030303020204" pitchFamily="34" charset="0"/>
              </a:rPr>
              <a:t>.</a:t>
            </a:r>
            <a:endParaRPr lang="el-GR" altLang="el-GR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93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141288" y="996950"/>
            <a:ext cx="78867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  <a:defRPr/>
            </a:pPr>
            <a:r>
              <a:rPr lang="el-GR" altLang="el-GR" sz="2800" b="1" smtClean="0">
                <a:latin typeface="Candara" panose="020E0502030303020204" pitchFamily="34" charset="0"/>
              </a:rPr>
              <a:t>Φαρμακευτικές ουσίες </a:t>
            </a:r>
            <a:r>
              <a:rPr lang="el-GR" altLang="el-GR" sz="2800" i="1" smtClean="0">
                <a:latin typeface="Candara" panose="020E0502030303020204" pitchFamily="34" charset="0"/>
              </a:rPr>
              <a:t>(παραδοσιακή ιατρική, θεραπευτικά βότανα κ.α.)</a:t>
            </a: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01963"/>
            <a:ext cx="3352800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024188"/>
            <a:ext cx="32004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7 - TextBox"/>
          <p:cNvSpPr txBox="1">
            <a:spLocks noChangeArrowheads="1"/>
          </p:cNvSpPr>
          <p:nvPr/>
        </p:nvSpPr>
        <p:spPr bwMode="auto">
          <a:xfrm>
            <a:off x="142875" y="204788"/>
            <a:ext cx="4213102" cy="584200"/>
          </a:xfrm>
          <a:prstGeom prst="rect">
            <a:avLst/>
          </a:prstGeom>
          <a:noFill/>
          <a:ln>
            <a:noFill/>
          </a:ln>
        </p:spPr>
        <p:txBody>
          <a:bodyPr wrap="square" lIns="3600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ΠΑΡΟΧΗΣ</a:t>
            </a:r>
          </a:p>
        </p:txBody>
      </p:sp>
    </p:spTree>
    <p:extLst>
      <p:ext uri="{BB962C8B-B14F-4D97-AF65-F5344CB8AC3E}">
        <p14:creationId xmlns:p14="http://schemas.microsoft.com/office/powerpoint/2010/main" val="4696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ΠΟΛΙΤΙΣΜΟΥ</a:t>
            </a: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1288" y="1628775"/>
            <a:ext cx="8894762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defTabSz="196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96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96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96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96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lang="el-GR" altLang="el-GR" sz="2800" b="1">
                <a:latin typeface="Candara" panose="020E0502030303020204" pitchFamily="34" charset="0"/>
              </a:rPr>
              <a:t>Λαϊκή τέχνη και καθημερινή ζωή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lang="el-GR" altLang="el-GR" sz="2800" b="1">
                <a:latin typeface="Candara" panose="020E0502030303020204" pitchFamily="34" charset="0"/>
              </a:rPr>
              <a:t>Διεθνή καλλιτεχνικά ρεύματα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lang="el-GR" altLang="el-GR" sz="2800" b="1">
                <a:latin typeface="Candara" panose="020E0502030303020204" pitchFamily="34" charset="0"/>
              </a:rPr>
              <a:t>Επιστημονική έρευνα και εκπαίδευση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lang="el-GR" altLang="el-GR" sz="2800" b="1">
                <a:latin typeface="Candara" panose="020E0502030303020204" pitchFamily="34" charset="0"/>
              </a:rPr>
              <a:t>Θεραπευτικές πρακτικές (οικοθεραπεία κ.α.)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lang="el-GR" altLang="el-GR" sz="2800" b="1">
                <a:latin typeface="Candara" panose="020E0502030303020204" pitchFamily="34" charset="0"/>
              </a:rPr>
              <a:t>Αθλήματα φύσης, αναψυχή, οικοτουρισμός</a:t>
            </a:r>
          </a:p>
        </p:txBody>
      </p:sp>
    </p:spTree>
    <p:extLst>
      <p:ext uri="{BB962C8B-B14F-4D97-AF65-F5344CB8AC3E}">
        <p14:creationId xmlns:p14="http://schemas.microsoft.com/office/powerpoint/2010/main" val="118056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10 - Εικόνα" descr="birdwatching2tu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60350"/>
            <a:ext cx="3792537" cy="27844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3781425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40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2636838"/>
            <a:ext cx="57912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360863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ΠΟΛΙΤΙΣΜΟΥ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1288" y="944563"/>
            <a:ext cx="8391152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 defTabSz="196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96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96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96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96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l-GR" sz="2800" b="1">
                <a:latin typeface="Candara" panose="020E0502030303020204" pitchFamily="34" charset="0"/>
              </a:rPr>
              <a:t>Congress Avenue Bridge in Austin, Texas (USA)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l-GR" sz="2800" b="1">
                <a:latin typeface="Candara" panose="020E0502030303020204" pitchFamily="34" charset="0"/>
              </a:rPr>
              <a:t>1.5 </a:t>
            </a:r>
            <a:r>
              <a:rPr lang="el-GR" altLang="el-GR" sz="2800" b="1">
                <a:latin typeface="Candara" panose="020E0502030303020204" pitchFamily="34" charset="0"/>
              </a:rPr>
              <a:t>εκ νυχτερίδες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l-GR" altLang="el-GR" sz="2800" b="1">
                <a:latin typeface="Candara" panose="020E0502030303020204" pitchFamily="34" charset="0"/>
              </a:rPr>
              <a:t>100.000 επισκέπτες</a:t>
            </a:r>
          </a:p>
        </p:txBody>
      </p:sp>
    </p:spTree>
    <p:extLst>
      <p:ext uri="{BB962C8B-B14F-4D97-AF65-F5344CB8AC3E}">
        <p14:creationId xmlns:p14="http://schemas.microsoft.com/office/powerpoint/2010/main" val="420296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9 - Ομάδα"/>
          <p:cNvGrpSpPr>
            <a:grpSpLocks/>
          </p:cNvGrpSpPr>
          <p:nvPr/>
        </p:nvGrpSpPr>
        <p:grpSpPr bwMode="auto">
          <a:xfrm>
            <a:off x="146050" y="836613"/>
            <a:ext cx="8856663" cy="5903912"/>
            <a:chOff x="179512" y="476671"/>
            <a:chExt cx="8856984" cy="5904658"/>
          </a:xfrm>
        </p:grpSpPr>
        <p:pic>
          <p:nvPicPr>
            <p:cNvPr id="20484" name="5 - Εικόνα" descr="IMG_2439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76671"/>
              <a:ext cx="4420184" cy="3024337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5" name="7 - Εικόνα" descr="twitchers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212976"/>
              <a:ext cx="4104456" cy="315035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6" name="8 - Εικόνα" descr="twichers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76672"/>
              <a:ext cx="4464496" cy="2736304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7" name="4 - Εικόνα" descr="image-17-for-editorial-pics-8th-june-2011-gallery-374352923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348" y="3212977"/>
              <a:ext cx="4764148" cy="316835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ΠΟΛΙΤΙΣΜΟΥ</a:t>
            </a:r>
          </a:p>
        </p:txBody>
      </p:sp>
    </p:spTree>
    <p:extLst>
      <p:ext uri="{BB962C8B-B14F-4D97-AF65-F5344CB8AC3E}">
        <p14:creationId xmlns:p14="http://schemas.microsoft.com/office/powerpoint/2010/main" val="19207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11 - Ομάδα"/>
          <p:cNvGrpSpPr>
            <a:grpSpLocks/>
          </p:cNvGrpSpPr>
          <p:nvPr/>
        </p:nvGrpSpPr>
        <p:grpSpPr bwMode="auto">
          <a:xfrm>
            <a:off x="155575" y="115888"/>
            <a:ext cx="8809038" cy="6607175"/>
            <a:chOff x="179513" y="134635"/>
            <a:chExt cx="8808978" cy="6606733"/>
          </a:xfrm>
        </p:grpSpPr>
        <p:pic>
          <p:nvPicPr>
            <p:cNvPr id="21509" name="2 - Εικόνα" descr="Lesvos_Birdwatchers_R.Trigou_ORNITHOLOGIK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3" y="134635"/>
              <a:ext cx="8808978" cy="6606733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323975" y="1196601"/>
              <a:ext cx="5616537" cy="1081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1422" tIns="45711" rIns="91422" bIns="45711"/>
            <a:lstStyle/>
            <a:p>
              <a:pPr defTabSz="196883" eaLnBrk="1" hangingPunct="1">
                <a:lnSpc>
                  <a:spcPct val="150000"/>
                </a:lnSpc>
                <a:spcBef>
                  <a:spcPts val="0"/>
                </a:spcBef>
                <a:buClr>
                  <a:schemeClr val="bg1"/>
                </a:buClr>
                <a:buSzPct val="100000"/>
                <a:defRPr/>
              </a:pPr>
              <a:endParaRPr lang="el-GR" b="1" u="sng" dirty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endParaRPr>
            </a:p>
          </p:txBody>
        </p:sp>
      </p:grpSp>
      <p:sp>
        <p:nvSpPr>
          <p:cNvPr id="10" name="2 - Θέση περιεχομένου"/>
          <p:cNvSpPr txBox="1">
            <a:spLocks/>
          </p:cNvSpPr>
          <p:nvPr/>
        </p:nvSpPr>
        <p:spPr bwMode="auto">
          <a:xfrm>
            <a:off x="217612" y="4968875"/>
            <a:ext cx="8664450" cy="17541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defTabSz="196883" eaLnBrk="1" hangingPunct="1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ct val="100000"/>
              <a:defRPr/>
            </a:pPr>
            <a:r>
              <a:rPr lang="el-GR" sz="2400" b="1" u="sng" dirty="0">
                <a:latin typeface="Candara" panose="020E0502030303020204" pitchFamily="34" charset="0"/>
                <a:cs typeface="Arial" pitchFamily="34" charset="0"/>
              </a:rPr>
              <a:t>Λέσβος</a:t>
            </a:r>
          </a:p>
          <a:p>
            <a:pPr defTabSz="196883" eaLnBrk="1" hangingPunct="1">
              <a:lnSpc>
                <a:spcPct val="150000"/>
              </a:lnSpc>
              <a:spcBef>
                <a:spcPts val="0"/>
              </a:spcBef>
              <a:buSzPct val="80000"/>
              <a:buFont typeface="Wingdings" pitchFamily="2" charset="2"/>
              <a:buChar char="ü"/>
              <a:defRPr/>
            </a:pPr>
            <a:r>
              <a:rPr lang="el-GR" sz="2400" b="1" dirty="0">
                <a:latin typeface="Candara" panose="020E0502030303020204" pitchFamily="34" charset="0"/>
                <a:cs typeface="Arial" pitchFamily="34" charset="0"/>
              </a:rPr>
              <a:t>  4000 ορνιθοπαρατηρητές το χρόνο</a:t>
            </a:r>
            <a:r>
              <a:rPr lang="en-US" sz="2400" b="1" dirty="0">
                <a:latin typeface="Candara" panose="020E0502030303020204" pitchFamily="34" charset="0"/>
                <a:cs typeface="Arial" pitchFamily="34" charset="0"/>
              </a:rPr>
              <a:t>.</a:t>
            </a:r>
            <a:endParaRPr lang="el-GR" sz="2400" b="1" dirty="0">
              <a:latin typeface="Candara" panose="020E0502030303020204" pitchFamily="34" charset="0"/>
              <a:cs typeface="Arial" pitchFamily="34" charset="0"/>
            </a:endParaRPr>
          </a:p>
          <a:p>
            <a:pPr defTabSz="196883" eaLnBrk="1" hangingPunct="1">
              <a:lnSpc>
                <a:spcPct val="150000"/>
              </a:lnSpc>
              <a:spcBef>
                <a:spcPts val="0"/>
              </a:spcBef>
              <a:buSzPct val="80000"/>
              <a:buFont typeface="Wingdings" pitchFamily="2" charset="2"/>
              <a:buChar char="ü"/>
              <a:defRPr/>
            </a:pPr>
            <a:r>
              <a:rPr lang="el-GR" sz="2400" b="1" dirty="0">
                <a:latin typeface="Candara" panose="020E0502030303020204" pitchFamily="34" charset="0"/>
                <a:cs typeface="Arial" pitchFamily="34" charset="0"/>
              </a:rPr>
              <a:t>  1.000.000 (εστίαση, διανυκτέρευση, ενοικίαση αυτοκινήτων)</a:t>
            </a:r>
            <a:r>
              <a:rPr lang="en-US" sz="2400" b="1" dirty="0">
                <a:latin typeface="Candara" panose="020E0502030303020204" pitchFamily="34" charset="0"/>
                <a:cs typeface="Arial" pitchFamily="34" charset="0"/>
              </a:rPr>
              <a:t>.</a:t>
            </a:r>
            <a:endParaRPr lang="el-GR" sz="2400" kern="0" dirty="0">
              <a:solidFill>
                <a:srgbClr val="FF0000"/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13" name="2 - Θέση περιεχομένου"/>
          <p:cNvSpPr txBox="1">
            <a:spLocks/>
          </p:cNvSpPr>
          <p:nvPr/>
        </p:nvSpPr>
        <p:spPr bwMode="auto">
          <a:xfrm>
            <a:off x="317500" y="144463"/>
            <a:ext cx="8410575" cy="16351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algn="just" eaLnBrk="1" hangingPunct="1">
              <a:defRPr/>
            </a:pPr>
            <a:r>
              <a:rPr lang="es-ES" sz="2400" b="1" dirty="0">
                <a:latin typeface="Candara" panose="020E0502030303020204" pitchFamily="34" charset="0"/>
                <a:cs typeface="Arial" pitchFamily="34" charset="0"/>
              </a:rPr>
              <a:t>Η προστασία των Όρνιων στη Μεσόγειο, έχει επιφέρει οικονομικά οφέλη από την ανάπτυξη του οικοτουρισμού (</a:t>
            </a:r>
            <a:r>
              <a:rPr lang="es-ES" sz="2400" b="1" u="sng" dirty="0">
                <a:latin typeface="Candara" panose="020E0502030303020204" pitchFamily="34" charset="0"/>
                <a:cs typeface="Arial" pitchFamily="34" charset="0"/>
              </a:rPr>
              <a:t>400-800 € άτομο</a:t>
            </a:r>
            <a:r>
              <a:rPr lang="el-GR" sz="2400" b="1" u="sng" dirty="0"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s-ES" sz="2400" b="1" u="sng" dirty="0">
                <a:latin typeface="Candara" panose="020E0502030303020204" pitchFamily="34" charset="0"/>
                <a:cs typeface="Arial" pitchFamily="34" charset="0"/>
              </a:rPr>
              <a:t>/ εβδομάδα</a:t>
            </a:r>
            <a:r>
              <a:rPr lang="es-ES" sz="2400" b="1" dirty="0">
                <a:latin typeface="Candara" panose="020E0502030303020204" pitchFamily="34" charset="0"/>
                <a:cs typeface="Arial" pitchFamily="34" charset="0"/>
              </a:rPr>
              <a:t>) μέσω της παρατήρησης και φωτογράφησης των πουλιών. </a:t>
            </a:r>
            <a:endParaRPr lang="el-GR" sz="2400" b="1" kern="0" dirty="0">
              <a:latin typeface="Candara" panose="020E05020303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6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6"/>
          <p:cNvGrpSpPr>
            <a:grpSpLocks/>
          </p:cNvGrpSpPr>
          <p:nvPr/>
        </p:nvGrpSpPr>
        <p:grpSpPr bwMode="auto">
          <a:xfrm>
            <a:off x="0" y="0"/>
            <a:ext cx="9301163" cy="6858000"/>
            <a:chOff x="0" y="0"/>
            <a:chExt cx="9301684" cy="6858000"/>
          </a:xfrm>
        </p:grpSpPr>
        <p:pic>
          <p:nvPicPr>
            <p:cNvPr id="22532" name="Picture 2" descr="E:\Files\My Documents\Dadia project\Photos\Dadia γενικώς\rock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5" name="Text Box 3"/>
            <p:cNvSpPr txBox="1">
              <a:spLocks noChangeArrowheads="1"/>
            </p:cNvSpPr>
            <p:nvPr/>
          </p:nvSpPr>
          <p:spPr bwMode="auto">
            <a:xfrm rot="2574526">
              <a:off x="20639" y="687388"/>
              <a:ext cx="2328992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Νομαρχία Έβρου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Τοπικό γραφείο περιβάλλοντος</a:t>
              </a:r>
              <a:endPara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17" name="Text Box 5"/>
            <p:cNvSpPr txBox="1">
              <a:spLocks noChangeArrowheads="1"/>
            </p:cNvSpPr>
            <p:nvPr/>
          </p:nvSpPr>
          <p:spPr bwMode="auto">
            <a:xfrm rot="-2444799">
              <a:off x="384197" y="5313363"/>
              <a:ext cx="1668556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l-GR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Δασαρχείο Σουφλίου</a:t>
              </a:r>
              <a:endPara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18" name="Text Box 6"/>
            <p:cNvSpPr txBox="1">
              <a:spLocks noChangeArrowheads="1"/>
            </p:cNvSpPr>
            <p:nvPr/>
          </p:nvSpPr>
          <p:spPr bwMode="auto">
            <a:xfrm rot="-2515648">
              <a:off x="6994917" y="762000"/>
              <a:ext cx="2149595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Δήμοι Σουφλίου και Τυχερού</a:t>
              </a:r>
              <a:endPara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 rot="2294689">
              <a:off x="6356706" y="5724525"/>
              <a:ext cx="294497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l-GR" sz="2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Δημοσυνεταιριστική</a:t>
              </a:r>
              <a:r>
                <a:rPr lang="el-GR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ΑΕ</a:t>
              </a:r>
              <a:endPara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20" name="Text Box 8"/>
            <p:cNvSpPr txBox="1">
              <a:spLocks noChangeArrowheads="1"/>
            </p:cNvSpPr>
            <p:nvPr/>
          </p:nvSpPr>
          <p:spPr bwMode="auto">
            <a:xfrm rot="47329">
              <a:off x="222262" y="3194050"/>
              <a:ext cx="1986074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Περιφέρεια Αν. Μακεδον</a:t>
              </a: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ία</a:t>
              </a: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ς &amp; Θράκης</a:t>
              </a:r>
              <a:endPara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21" name="Text Box 9"/>
            <p:cNvSpPr txBox="1">
              <a:spLocks noChangeArrowheads="1"/>
            </p:cNvSpPr>
            <p:nvPr/>
          </p:nvSpPr>
          <p:spPr bwMode="auto">
            <a:xfrm rot="-32359">
              <a:off x="6934588" y="2514600"/>
              <a:ext cx="2209924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Δημοτική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Επιχεί/ση Δαδιάς</a:t>
              </a:r>
              <a:endPara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22" name="Text Box 10"/>
            <p:cNvSpPr txBox="1">
              <a:spLocks noChangeArrowheads="1"/>
            </p:cNvSpPr>
            <p:nvPr/>
          </p:nvSpPr>
          <p:spPr bwMode="auto">
            <a:xfrm rot="21567641">
              <a:off x="6858384" y="3732282"/>
              <a:ext cx="228612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Δημοτική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Επιχεί/ση Τυχερού</a:t>
              </a:r>
              <a:endPara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23" name="Text Box 11"/>
            <p:cNvSpPr txBox="1">
              <a:spLocks noChangeArrowheads="1"/>
            </p:cNvSpPr>
            <p:nvPr/>
          </p:nvSpPr>
          <p:spPr bwMode="auto">
            <a:xfrm rot="2480575">
              <a:off x="5258095" y="5867400"/>
              <a:ext cx="1676494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WWF</a:t>
              </a: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Ελλάς</a:t>
              </a:r>
              <a:endPara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 rot="-2444799">
              <a:off x="990655" y="5486400"/>
              <a:ext cx="2702076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l-GR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Κυνηγετικός Σύλλογος Σουφλίου</a:t>
              </a:r>
              <a:endPara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 rot="2574526">
              <a:off x="2133720" y="758894"/>
              <a:ext cx="232899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Πυροσβεστικό Κλιμάκιο Σουφλίου</a:t>
              </a:r>
              <a:endPara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sp>
          <p:nvSpPr>
            <p:cNvPr id="13326" name="Text Box 14"/>
            <p:cNvSpPr txBox="1">
              <a:spLocks noChangeArrowheads="1"/>
            </p:cNvSpPr>
            <p:nvPr/>
          </p:nvSpPr>
          <p:spPr bwMode="auto">
            <a:xfrm rot="-2515648">
              <a:off x="5713733" y="455613"/>
              <a:ext cx="1901932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Πανεπιστήμια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Ερευνητικά Ιδρύματα</a:t>
              </a:r>
              <a:endPara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  <p:grpSp>
          <p:nvGrpSpPr>
            <p:cNvPr id="22544" name="Group 15"/>
            <p:cNvGrpSpPr>
              <a:grpSpLocks/>
            </p:cNvGrpSpPr>
            <p:nvPr/>
          </p:nvGrpSpPr>
          <p:grpSpPr bwMode="auto">
            <a:xfrm>
              <a:off x="2057400" y="1524000"/>
              <a:ext cx="4876800" cy="3886200"/>
              <a:chOff x="1296" y="960"/>
              <a:chExt cx="3072" cy="2448"/>
            </a:xfrm>
          </p:grpSpPr>
          <p:sp>
            <p:nvSpPr>
              <p:cNvPr id="13328" name="Line 16"/>
              <p:cNvSpPr>
                <a:spLocks noChangeShapeType="1"/>
              </p:cNvSpPr>
              <p:nvPr/>
            </p:nvSpPr>
            <p:spPr bwMode="auto">
              <a:xfrm>
                <a:off x="1296" y="1296"/>
                <a:ext cx="288" cy="288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29" name="Line 17"/>
              <p:cNvSpPr>
                <a:spLocks noChangeShapeType="1"/>
              </p:cNvSpPr>
              <p:nvPr/>
            </p:nvSpPr>
            <p:spPr bwMode="auto">
              <a:xfrm>
                <a:off x="1440" y="2304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0" name="Line 18"/>
              <p:cNvSpPr>
                <a:spLocks noChangeShapeType="1"/>
              </p:cNvSpPr>
              <p:nvPr/>
            </p:nvSpPr>
            <p:spPr bwMode="auto">
              <a:xfrm flipH="1">
                <a:off x="4080" y="1824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1" name="Line 19"/>
              <p:cNvSpPr>
                <a:spLocks noChangeShapeType="1"/>
              </p:cNvSpPr>
              <p:nvPr/>
            </p:nvSpPr>
            <p:spPr bwMode="auto">
              <a:xfrm flipH="1">
                <a:off x="4032" y="2592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2" name="Line 20"/>
              <p:cNvSpPr>
                <a:spLocks noChangeShapeType="1"/>
              </p:cNvSpPr>
              <p:nvPr/>
            </p:nvSpPr>
            <p:spPr bwMode="auto">
              <a:xfrm rot="72980" flipV="1">
                <a:off x="1344" y="2832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3" name="Line 21"/>
              <p:cNvSpPr>
                <a:spLocks noChangeShapeType="1"/>
              </p:cNvSpPr>
              <p:nvPr/>
            </p:nvSpPr>
            <p:spPr bwMode="auto">
              <a:xfrm flipV="1">
                <a:off x="2208" y="2928"/>
                <a:ext cx="192" cy="192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4" name="Line 22"/>
              <p:cNvSpPr>
                <a:spLocks noChangeShapeType="1"/>
              </p:cNvSpPr>
              <p:nvPr/>
            </p:nvSpPr>
            <p:spPr bwMode="auto">
              <a:xfrm flipH="1" flipV="1">
                <a:off x="3168" y="3168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5" name="Line 23"/>
              <p:cNvSpPr>
                <a:spLocks noChangeShapeType="1"/>
              </p:cNvSpPr>
              <p:nvPr/>
            </p:nvSpPr>
            <p:spPr bwMode="auto">
              <a:xfrm>
                <a:off x="2256" y="960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6" name="Line 24"/>
              <p:cNvSpPr>
                <a:spLocks noChangeShapeType="1"/>
              </p:cNvSpPr>
              <p:nvPr/>
            </p:nvSpPr>
            <p:spPr bwMode="auto">
              <a:xfrm flipH="1">
                <a:off x="4176" y="1248"/>
                <a:ext cx="192" cy="192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7" name="Line 25"/>
              <p:cNvSpPr>
                <a:spLocks noChangeShapeType="1"/>
              </p:cNvSpPr>
              <p:nvPr/>
            </p:nvSpPr>
            <p:spPr bwMode="auto">
              <a:xfrm flipH="1">
                <a:off x="3456" y="1104"/>
                <a:ext cx="240" cy="144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  <p:sp>
            <p:nvSpPr>
              <p:cNvPr id="13338" name="Line 26"/>
              <p:cNvSpPr>
                <a:spLocks noChangeShapeType="1"/>
              </p:cNvSpPr>
              <p:nvPr/>
            </p:nvSpPr>
            <p:spPr bwMode="auto">
              <a:xfrm flipH="1" flipV="1">
                <a:off x="3939" y="288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FFCC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endParaRPr>
              </a:p>
            </p:txBody>
          </p:sp>
        </p:grpSp>
      </p:grp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060575"/>
            <a:ext cx="3224212" cy="243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7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2655" cy="6858000"/>
          </a:xfrm>
        </p:spPr>
      </p:pic>
      <p:grpSp>
        <p:nvGrpSpPr>
          <p:cNvPr id="3" name="Group 2"/>
          <p:cNvGrpSpPr/>
          <p:nvPr/>
        </p:nvGrpSpPr>
        <p:grpSpPr>
          <a:xfrm>
            <a:off x="1043608" y="0"/>
            <a:ext cx="8076604" cy="5227459"/>
            <a:chOff x="1043608" y="0"/>
            <a:chExt cx="8076604" cy="5227459"/>
          </a:xfrm>
        </p:grpSpPr>
        <p:sp>
          <p:nvSpPr>
            <p:cNvPr id="5" name="TextBox 4"/>
            <p:cNvSpPr txBox="1"/>
            <p:nvPr/>
          </p:nvSpPr>
          <p:spPr>
            <a:xfrm>
              <a:off x="1187624" y="0"/>
              <a:ext cx="4032448" cy="14773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GR4330004</a:t>
              </a:r>
              <a:r>
                <a:rPr lang="el-GR" dirty="0" smtClean="0"/>
                <a:t> ΤΚΣ</a:t>
              </a:r>
            </a:p>
            <a:p>
              <a:r>
                <a:rPr lang="el-GR" dirty="0"/>
                <a:t>ΠΡΑΣΣΑΝΟ ΦΑΡΑΓΓΙ </a:t>
              </a:r>
              <a:r>
                <a:rPr lang="el-GR" dirty="0" smtClean="0"/>
                <a:t>- ΠΑΤΣΟΣ – ΣΦΑΚΟΡΥΑΚΟ ΡΕΜΑ – ΠΑΡΑΛΙΑ ΡΕΘΥΜΝΟΥ </a:t>
              </a:r>
              <a:r>
                <a:rPr lang="el-GR" dirty="0" smtClean="0"/>
                <a:t>&amp; ΕΚΒΟΛΗ </a:t>
              </a:r>
              <a:r>
                <a:rPr lang="el-GR" dirty="0" smtClean="0"/>
                <a:t>ΓΕΡΟΠΟΤΑΜΟΥ</a:t>
              </a:r>
              <a:r>
                <a:rPr lang="el-GR" dirty="0"/>
                <a:t>, ΑΚΡ</a:t>
              </a:r>
              <a:r>
                <a:rPr lang="el-GR" dirty="0" smtClean="0"/>
                <a:t>. ΛΙΑΝΟΣ </a:t>
              </a:r>
              <a:r>
                <a:rPr lang="el-GR" dirty="0"/>
                <a:t>ΚΑΒΟΣ </a:t>
              </a:r>
              <a:r>
                <a:rPr lang="el-GR" dirty="0" smtClean="0"/>
                <a:t>- ΠΕΡΙΒΟΛΙΑ</a:t>
              </a:r>
              <a:endParaRPr lang="el-GR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43608" y="2132856"/>
              <a:ext cx="2808312" cy="64633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GR4330006</a:t>
              </a:r>
              <a:r>
                <a:rPr lang="el-GR" dirty="0" smtClean="0"/>
                <a:t> ΖΕΠ</a:t>
              </a:r>
            </a:p>
            <a:p>
              <a:r>
                <a:rPr lang="el-GR" dirty="0"/>
                <a:t>ΣΩΡΟΣ - ΑΓΚΑΘΙ - ΚΕΔΡΟΣ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67744" y="4221088"/>
              <a:ext cx="2088232" cy="64633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GR4330002</a:t>
              </a:r>
              <a:r>
                <a:rPr lang="el-GR" dirty="0" smtClean="0"/>
                <a:t> ΤΚΣ</a:t>
              </a:r>
            </a:p>
            <a:p>
              <a:r>
                <a:rPr lang="el-GR" dirty="0"/>
                <a:t>ΟΡΟΣ ΚΕΔΡΟΣ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4048" y="4581128"/>
              <a:ext cx="3312368" cy="64633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GR4330009</a:t>
              </a:r>
              <a:r>
                <a:rPr lang="el-GR" dirty="0" smtClean="0"/>
                <a:t> ΖΕΠ</a:t>
              </a:r>
            </a:p>
            <a:p>
              <a:r>
                <a:rPr lang="el-GR" dirty="0"/>
                <a:t>ΟΡΟΣ </a:t>
              </a:r>
              <a:r>
                <a:rPr lang="el-GR" dirty="0" smtClean="0"/>
                <a:t>ΨΗΛΟΡΕΙΤΗΣ (ΝΔ </a:t>
              </a:r>
              <a:r>
                <a:rPr lang="el-GR" dirty="0"/>
                <a:t>ΤΜΗΜΑ)</a:t>
              </a:r>
              <a:endParaRPr lang="en-US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07844" y="7144"/>
              <a:ext cx="3312368" cy="92333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GR4330005</a:t>
              </a:r>
              <a:r>
                <a:rPr lang="el-GR" dirty="0" smtClean="0"/>
                <a:t> ΤΚΣ</a:t>
              </a:r>
            </a:p>
            <a:p>
              <a:r>
                <a:rPr lang="el-GR" dirty="0"/>
                <a:t>ΟΡΟΣ ΙΔΗ (ΒΟΡΙΖΙΑ,</a:t>
              </a:r>
            </a:p>
            <a:p>
              <a:r>
                <a:rPr lang="el-GR" dirty="0"/>
                <a:t>ΓΕΡΑΝΟΙ, ΚΑΛΗ ΜΑΔΑΡΑ)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35749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11113" y="15875"/>
            <a:ext cx="9112250" cy="6827838"/>
          </a:xfrm>
          <a:prstGeom prst="rect">
            <a:avLst/>
          </a:prstGeom>
          <a:solidFill>
            <a:srgbClr val="EDC4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l-GR">
              <a:latin typeface="Candara" panose="020E0502030303020204" pitchFamily="34" charset="0"/>
            </a:endParaRPr>
          </a:p>
        </p:txBody>
      </p:sp>
      <p:sp>
        <p:nvSpPr>
          <p:cNvPr id="1043" name="Rectangle 20"/>
          <p:cNvSpPr>
            <a:spLocks noChangeArrowheads="1"/>
          </p:cNvSpPr>
          <p:nvPr/>
        </p:nvSpPr>
        <p:spPr bwMode="auto">
          <a:xfrm>
            <a:off x="725488" y="342900"/>
            <a:ext cx="1030287" cy="3683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Candara" panose="020E0502030303020204" pitchFamily="34" charset="0"/>
              </a:rPr>
              <a:t>Φορέ</a:t>
            </a:r>
            <a:r>
              <a:rPr lang="en-US" sz="2400" b="1" dirty="0">
                <a:latin typeface="Candara" panose="020E0502030303020204" pitchFamily="34" charset="0"/>
              </a:rPr>
              <a:t>ας</a:t>
            </a:r>
          </a:p>
        </p:txBody>
      </p:sp>
      <p:sp>
        <p:nvSpPr>
          <p:cNvPr id="1045" name="Rectangle 26"/>
          <p:cNvSpPr>
            <a:spLocks noChangeArrowheads="1"/>
          </p:cNvSpPr>
          <p:nvPr/>
        </p:nvSpPr>
        <p:spPr bwMode="auto">
          <a:xfrm>
            <a:off x="6775450" y="342900"/>
            <a:ext cx="2117030" cy="369332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Απ</a:t>
            </a:r>
            <a:r>
              <a:rPr lang="en-US" sz="24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οτελέσμ</a:t>
            </a:r>
            <a:r>
              <a:rPr lang="en-US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ατα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1055" name="Rectangle 36"/>
          <p:cNvSpPr>
            <a:spLocks noChangeArrowheads="1"/>
          </p:cNvSpPr>
          <p:nvPr/>
        </p:nvSpPr>
        <p:spPr bwMode="auto">
          <a:xfrm>
            <a:off x="151535" y="5016500"/>
            <a:ext cx="19845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Δημοτική</a:t>
            </a:r>
            <a:r>
              <a:rPr lang="el-GR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algn="ctr">
              <a:defRPr/>
            </a:pPr>
            <a:r>
              <a:rPr lang="en-US" sz="20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Οικοτουριστική</a:t>
            </a:r>
            <a:endParaRPr lang="en-US" sz="2000" b="1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Επ</a:t>
            </a:r>
            <a:r>
              <a:rPr lang="en-US" sz="20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ιχείριση</a:t>
            </a: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 Δα</a:t>
            </a:r>
            <a:r>
              <a:rPr lang="en-US" sz="20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διάς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grpSp>
        <p:nvGrpSpPr>
          <p:cNvPr id="23558" name="Group 7"/>
          <p:cNvGrpSpPr>
            <a:grpSpLocks/>
          </p:cNvGrpSpPr>
          <p:nvPr/>
        </p:nvGrpSpPr>
        <p:grpSpPr bwMode="auto">
          <a:xfrm>
            <a:off x="487363" y="2093913"/>
            <a:ext cx="8218487" cy="2946400"/>
            <a:chOff x="487363" y="2093677"/>
            <a:chExt cx="8218487" cy="2946068"/>
          </a:xfrm>
        </p:grpSpPr>
        <p:sp>
          <p:nvSpPr>
            <p:cNvPr id="1030" name="Freeform 5"/>
            <p:cNvSpPr>
              <a:spLocks/>
            </p:cNvSpPr>
            <p:nvPr/>
          </p:nvSpPr>
          <p:spPr bwMode="auto">
            <a:xfrm>
              <a:off x="2384425" y="4209576"/>
              <a:ext cx="1649413" cy="830169"/>
            </a:xfrm>
            <a:custGeom>
              <a:avLst/>
              <a:gdLst>
                <a:gd name="T0" fmla="*/ 1315521740 w 1039"/>
                <a:gd name="T1" fmla="*/ 1287801209 h 523"/>
                <a:gd name="T2" fmla="*/ 1285279870 w 1039"/>
                <a:gd name="T3" fmla="*/ 1282760896 h 523"/>
                <a:gd name="T4" fmla="*/ 1265118623 w 1039"/>
                <a:gd name="T5" fmla="*/ 1280239945 h 523"/>
                <a:gd name="T6" fmla="*/ 1260078312 w 1039"/>
                <a:gd name="T7" fmla="*/ 1265119006 h 523"/>
                <a:gd name="T8" fmla="*/ 1305441117 w 1039"/>
                <a:gd name="T9" fmla="*/ 1202115885 h 523"/>
                <a:gd name="T10" fmla="*/ 1323083001 w 1039"/>
                <a:gd name="T11" fmla="*/ 1121470874 h 523"/>
                <a:gd name="T12" fmla="*/ 1323083001 w 1039"/>
                <a:gd name="T13" fmla="*/ 922377709 h 523"/>
                <a:gd name="T14" fmla="*/ 1411287661 w 1039"/>
                <a:gd name="T15" fmla="*/ 788810005 h 523"/>
                <a:gd name="T16" fmla="*/ 1421368285 w 1039"/>
                <a:gd name="T17" fmla="*/ 645160286 h 523"/>
                <a:gd name="T18" fmla="*/ 1348284559 w 1039"/>
                <a:gd name="T19" fmla="*/ 725805297 h 523"/>
                <a:gd name="T20" fmla="*/ 1252518638 w 1039"/>
                <a:gd name="T21" fmla="*/ 788810005 h 523"/>
                <a:gd name="T22" fmla="*/ 1154231767 w 1039"/>
                <a:gd name="T23" fmla="*/ 922377709 h 523"/>
                <a:gd name="T24" fmla="*/ 947578989 w 1039"/>
                <a:gd name="T25" fmla="*/ 1093748357 h 523"/>
                <a:gd name="T26" fmla="*/ 705643831 w 1039"/>
                <a:gd name="T27" fmla="*/ 1078627418 h 523"/>
                <a:gd name="T28" fmla="*/ 680442272 w 1039"/>
                <a:gd name="T29" fmla="*/ 1068546792 h 523"/>
                <a:gd name="T30" fmla="*/ 662801975 w 1039"/>
                <a:gd name="T31" fmla="*/ 1055946802 h 523"/>
                <a:gd name="T32" fmla="*/ 657761664 w 1039"/>
                <a:gd name="T33" fmla="*/ 1030745236 h 523"/>
                <a:gd name="T34" fmla="*/ 695563207 w 1039"/>
                <a:gd name="T35" fmla="*/ 967740528 h 523"/>
                <a:gd name="T36" fmla="*/ 715724454 w 1039"/>
                <a:gd name="T37" fmla="*/ 826611560 h 523"/>
                <a:gd name="T38" fmla="*/ 763608209 w 1039"/>
                <a:gd name="T39" fmla="*/ 745966549 h 523"/>
                <a:gd name="T40" fmla="*/ 816530687 w 1039"/>
                <a:gd name="T41" fmla="*/ 688003742 h 523"/>
                <a:gd name="T42" fmla="*/ 917337119 w 1039"/>
                <a:gd name="T43" fmla="*/ 612399044 h 523"/>
                <a:gd name="T44" fmla="*/ 965220873 w 1039"/>
                <a:gd name="T45" fmla="*/ 463709011 h 523"/>
                <a:gd name="T46" fmla="*/ 859374329 w 1039"/>
                <a:gd name="T47" fmla="*/ 473789638 h 523"/>
                <a:gd name="T48" fmla="*/ 647681040 w 1039"/>
                <a:gd name="T49" fmla="*/ 554434649 h 523"/>
                <a:gd name="T50" fmla="*/ 332660669 w 1039"/>
                <a:gd name="T51" fmla="*/ 688003742 h 523"/>
                <a:gd name="T52" fmla="*/ 0 w 1039"/>
                <a:gd name="T53" fmla="*/ 745966549 h 523"/>
                <a:gd name="T54" fmla="*/ 163810972 w 1039"/>
                <a:gd name="T55" fmla="*/ 415826731 h 523"/>
                <a:gd name="T56" fmla="*/ 410786293 w 1039"/>
                <a:gd name="T57" fmla="*/ 330141406 h 523"/>
                <a:gd name="T58" fmla="*/ 748487274 w 1039"/>
                <a:gd name="T59" fmla="*/ 186491637 h 523"/>
                <a:gd name="T60" fmla="*/ 859374329 w 1039"/>
                <a:gd name="T61" fmla="*/ 52924107 h 523"/>
                <a:gd name="T62" fmla="*/ 1270158935 w 1039"/>
                <a:gd name="T63" fmla="*/ 0 h 523"/>
                <a:gd name="T64" fmla="*/ 1348284559 w 1039"/>
                <a:gd name="T65" fmla="*/ 110886940 h 523"/>
                <a:gd name="T66" fmla="*/ 1252518638 w 1039"/>
                <a:gd name="T67" fmla="*/ 282257637 h 523"/>
                <a:gd name="T68" fmla="*/ 1449090793 w 1039"/>
                <a:gd name="T69" fmla="*/ 292338264 h 523"/>
                <a:gd name="T70" fmla="*/ 1580138896 w 1039"/>
                <a:gd name="T71" fmla="*/ 383063901 h 523"/>
                <a:gd name="T72" fmla="*/ 1726308331 w 1039"/>
                <a:gd name="T73" fmla="*/ 304939841 h 523"/>
                <a:gd name="T74" fmla="*/ 2028727030 w 1039"/>
                <a:gd name="T75" fmla="*/ 383063901 h 523"/>
                <a:gd name="T76" fmla="*/ 2028727030 w 1039"/>
                <a:gd name="T77" fmla="*/ 282257637 h 523"/>
                <a:gd name="T78" fmla="*/ 2127012314 w 1039"/>
                <a:gd name="T79" fmla="*/ 138609456 h 523"/>
                <a:gd name="T80" fmla="*/ 2147483647 w 1039"/>
                <a:gd name="T81" fmla="*/ 186491637 h 523"/>
                <a:gd name="T82" fmla="*/ 2147483647 w 1039"/>
                <a:gd name="T83" fmla="*/ 516633093 h 523"/>
                <a:gd name="T84" fmla="*/ 2147483647 w 1039"/>
                <a:gd name="T85" fmla="*/ 645160286 h 523"/>
                <a:gd name="T86" fmla="*/ 2147483647 w 1039"/>
                <a:gd name="T87" fmla="*/ 796369681 h 523"/>
                <a:gd name="T88" fmla="*/ 2147483647 w 1039"/>
                <a:gd name="T89" fmla="*/ 897176143 h 523"/>
                <a:gd name="T90" fmla="*/ 2147483647 w 1039"/>
                <a:gd name="T91" fmla="*/ 1073587105 h 523"/>
                <a:gd name="T92" fmla="*/ 2147483647 w 1039"/>
                <a:gd name="T93" fmla="*/ 1237398077 h 523"/>
                <a:gd name="T94" fmla="*/ 2147483647 w 1039"/>
                <a:gd name="T95" fmla="*/ 1318043088 h 523"/>
                <a:gd name="T96" fmla="*/ 2021165769 w 1039"/>
                <a:gd name="T97" fmla="*/ 1307962461 h 523"/>
                <a:gd name="T98" fmla="*/ 2001004522 w 1039"/>
                <a:gd name="T99" fmla="*/ 1297881835 h 523"/>
                <a:gd name="T100" fmla="*/ 1975802964 w 1039"/>
                <a:gd name="T101" fmla="*/ 1282760896 h 523"/>
                <a:gd name="T102" fmla="*/ 1970762652 w 1039"/>
                <a:gd name="T103" fmla="*/ 1260078693 h 523"/>
                <a:gd name="T104" fmla="*/ 1975802964 w 1039"/>
                <a:gd name="T105" fmla="*/ 1202115885 h 523"/>
                <a:gd name="T106" fmla="*/ 1912799862 w 1039"/>
                <a:gd name="T107" fmla="*/ 645160286 h 523"/>
                <a:gd name="T108" fmla="*/ 1854835484 w 1039"/>
                <a:gd name="T109" fmla="*/ 788810005 h 523"/>
                <a:gd name="T110" fmla="*/ 1806953317 w 1039"/>
                <a:gd name="T111" fmla="*/ 992942094 h 523"/>
                <a:gd name="T112" fmla="*/ 1779230809 w 1039"/>
                <a:gd name="T113" fmla="*/ 1073587105 h 523"/>
                <a:gd name="T114" fmla="*/ 1726308331 w 1039"/>
                <a:gd name="T115" fmla="*/ 1237398077 h 523"/>
                <a:gd name="T116" fmla="*/ 1512093895 w 1039"/>
                <a:gd name="T117" fmla="*/ 1318043088 h 52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39"/>
                <a:gd name="T178" fmla="*/ 0 h 523"/>
                <a:gd name="T179" fmla="*/ 1039 w 1039"/>
                <a:gd name="T180" fmla="*/ 523 h 52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39" h="523">
                  <a:moveTo>
                    <a:pt x="525" y="515"/>
                  </a:moveTo>
                  <a:lnTo>
                    <a:pt x="522" y="511"/>
                  </a:lnTo>
                  <a:lnTo>
                    <a:pt x="518" y="509"/>
                  </a:lnTo>
                  <a:lnTo>
                    <a:pt x="510" y="509"/>
                  </a:lnTo>
                  <a:lnTo>
                    <a:pt x="506" y="509"/>
                  </a:lnTo>
                  <a:lnTo>
                    <a:pt x="502" y="508"/>
                  </a:lnTo>
                  <a:lnTo>
                    <a:pt x="500" y="506"/>
                  </a:lnTo>
                  <a:lnTo>
                    <a:pt x="500" y="502"/>
                  </a:lnTo>
                  <a:lnTo>
                    <a:pt x="504" y="491"/>
                  </a:lnTo>
                  <a:lnTo>
                    <a:pt x="518" y="477"/>
                  </a:lnTo>
                  <a:lnTo>
                    <a:pt x="518" y="455"/>
                  </a:lnTo>
                  <a:lnTo>
                    <a:pt x="525" y="445"/>
                  </a:lnTo>
                  <a:lnTo>
                    <a:pt x="525" y="384"/>
                  </a:lnTo>
                  <a:lnTo>
                    <a:pt x="525" y="366"/>
                  </a:lnTo>
                  <a:lnTo>
                    <a:pt x="560" y="328"/>
                  </a:lnTo>
                  <a:lnTo>
                    <a:pt x="560" y="313"/>
                  </a:lnTo>
                  <a:lnTo>
                    <a:pt x="552" y="296"/>
                  </a:lnTo>
                  <a:lnTo>
                    <a:pt x="564" y="256"/>
                  </a:lnTo>
                  <a:lnTo>
                    <a:pt x="564" y="243"/>
                  </a:lnTo>
                  <a:lnTo>
                    <a:pt x="535" y="288"/>
                  </a:lnTo>
                  <a:lnTo>
                    <a:pt x="518" y="296"/>
                  </a:lnTo>
                  <a:lnTo>
                    <a:pt x="497" y="313"/>
                  </a:lnTo>
                  <a:lnTo>
                    <a:pt x="476" y="328"/>
                  </a:lnTo>
                  <a:lnTo>
                    <a:pt x="458" y="366"/>
                  </a:lnTo>
                  <a:lnTo>
                    <a:pt x="424" y="409"/>
                  </a:lnTo>
                  <a:lnTo>
                    <a:pt x="376" y="434"/>
                  </a:lnTo>
                  <a:lnTo>
                    <a:pt x="284" y="434"/>
                  </a:lnTo>
                  <a:lnTo>
                    <a:pt x="280" y="428"/>
                  </a:lnTo>
                  <a:lnTo>
                    <a:pt x="276" y="426"/>
                  </a:lnTo>
                  <a:lnTo>
                    <a:pt x="270" y="424"/>
                  </a:lnTo>
                  <a:lnTo>
                    <a:pt x="265" y="422"/>
                  </a:lnTo>
                  <a:lnTo>
                    <a:pt x="263" y="419"/>
                  </a:lnTo>
                  <a:lnTo>
                    <a:pt x="261" y="415"/>
                  </a:lnTo>
                  <a:lnTo>
                    <a:pt x="261" y="409"/>
                  </a:lnTo>
                  <a:lnTo>
                    <a:pt x="265" y="402"/>
                  </a:lnTo>
                  <a:lnTo>
                    <a:pt x="276" y="384"/>
                  </a:lnTo>
                  <a:lnTo>
                    <a:pt x="284" y="371"/>
                  </a:lnTo>
                  <a:lnTo>
                    <a:pt x="284" y="328"/>
                  </a:lnTo>
                  <a:lnTo>
                    <a:pt x="303" y="316"/>
                  </a:lnTo>
                  <a:lnTo>
                    <a:pt x="303" y="296"/>
                  </a:lnTo>
                  <a:lnTo>
                    <a:pt x="324" y="296"/>
                  </a:lnTo>
                  <a:lnTo>
                    <a:pt x="324" y="273"/>
                  </a:lnTo>
                  <a:lnTo>
                    <a:pt x="357" y="256"/>
                  </a:lnTo>
                  <a:lnTo>
                    <a:pt x="364" y="243"/>
                  </a:lnTo>
                  <a:lnTo>
                    <a:pt x="364" y="220"/>
                  </a:lnTo>
                  <a:lnTo>
                    <a:pt x="383" y="184"/>
                  </a:lnTo>
                  <a:lnTo>
                    <a:pt x="357" y="184"/>
                  </a:lnTo>
                  <a:lnTo>
                    <a:pt x="341" y="188"/>
                  </a:lnTo>
                  <a:lnTo>
                    <a:pt x="284" y="205"/>
                  </a:lnTo>
                  <a:lnTo>
                    <a:pt x="257" y="220"/>
                  </a:lnTo>
                  <a:lnTo>
                    <a:pt x="163" y="263"/>
                  </a:lnTo>
                  <a:lnTo>
                    <a:pt x="132" y="273"/>
                  </a:lnTo>
                  <a:lnTo>
                    <a:pt x="96" y="305"/>
                  </a:lnTo>
                  <a:lnTo>
                    <a:pt x="0" y="296"/>
                  </a:lnTo>
                  <a:lnTo>
                    <a:pt x="0" y="220"/>
                  </a:lnTo>
                  <a:lnTo>
                    <a:pt x="65" y="165"/>
                  </a:lnTo>
                  <a:lnTo>
                    <a:pt x="123" y="144"/>
                  </a:lnTo>
                  <a:lnTo>
                    <a:pt x="163" y="131"/>
                  </a:lnTo>
                  <a:lnTo>
                    <a:pt x="190" y="112"/>
                  </a:lnTo>
                  <a:lnTo>
                    <a:pt x="297" y="74"/>
                  </a:lnTo>
                  <a:lnTo>
                    <a:pt x="324" y="38"/>
                  </a:lnTo>
                  <a:lnTo>
                    <a:pt x="341" y="21"/>
                  </a:lnTo>
                  <a:lnTo>
                    <a:pt x="408" y="0"/>
                  </a:lnTo>
                  <a:lnTo>
                    <a:pt x="504" y="0"/>
                  </a:lnTo>
                  <a:lnTo>
                    <a:pt x="525" y="21"/>
                  </a:lnTo>
                  <a:lnTo>
                    <a:pt x="535" y="44"/>
                  </a:lnTo>
                  <a:lnTo>
                    <a:pt x="518" y="74"/>
                  </a:lnTo>
                  <a:lnTo>
                    <a:pt x="497" y="112"/>
                  </a:lnTo>
                  <a:lnTo>
                    <a:pt x="508" y="112"/>
                  </a:lnTo>
                  <a:lnTo>
                    <a:pt x="575" y="116"/>
                  </a:lnTo>
                  <a:lnTo>
                    <a:pt x="602" y="131"/>
                  </a:lnTo>
                  <a:lnTo>
                    <a:pt x="627" y="152"/>
                  </a:lnTo>
                  <a:lnTo>
                    <a:pt x="633" y="135"/>
                  </a:lnTo>
                  <a:lnTo>
                    <a:pt x="685" y="121"/>
                  </a:lnTo>
                  <a:lnTo>
                    <a:pt x="767" y="131"/>
                  </a:lnTo>
                  <a:lnTo>
                    <a:pt x="805" y="152"/>
                  </a:lnTo>
                  <a:lnTo>
                    <a:pt x="819" y="131"/>
                  </a:lnTo>
                  <a:lnTo>
                    <a:pt x="805" y="112"/>
                  </a:lnTo>
                  <a:lnTo>
                    <a:pt x="827" y="74"/>
                  </a:lnTo>
                  <a:lnTo>
                    <a:pt x="844" y="55"/>
                  </a:lnTo>
                  <a:lnTo>
                    <a:pt x="1003" y="63"/>
                  </a:lnTo>
                  <a:lnTo>
                    <a:pt x="1026" y="74"/>
                  </a:lnTo>
                  <a:lnTo>
                    <a:pt x="1039" y="99"/>
                  </a:lnTo>
                  <a:lnTo>
                    <a:pt x="1003" y="205"/>
                  </a:lnTo>
                  <a:lnTo>
                    <a:pt x="978" y="248"/>
                  </a:lnTo>
                  <a:lnTo>
                    <a:pt x="961" y="256"/>
                  </a:lnTo>
                  <a:lnTo>
                    <a:pt x="968" y="297"/>
                  </a:lnTo>
                  <a:lnTo>
                    <a:pt x="968" y="316"/>
                  </a:lnTo>
                  <a:lnTo>
                    <a:pt x="968" y="333"/>
                  </a:lnTo>
                  <a:lnTo>
                    <a:pt x="968" y="356"/>
                  </a:lnTo>
                  <a:lnTo>
                    <a:pt x="968" y="371"/>
                  </a:lnTo>
                  <a:lnTo>
                    <a:pt x="978" y="426"/>
                  </a:lnTo>
                  <a:lnTo>
                    <a:pt x="961" y="455"/>
                  </a:lnTo>
                  <a:lnTo>
                    <a:pt x="938" y="491"/>
                  </a:lnTo>
                  <a:lnTo>
                    <a:pt x="901" y="523"/>
                  </a:lnTo>
                  <a:lnTo>
                    <a:pt x="878" y="523"/>
                  </a:lnTo>
                  <a:lnTo>
                    <a:pt x="805" y="523"/>
                  </a:lnTo>
                  <a:lnTo>
                    <a:pt x="802" y="519"/>
                  </a:lnTo>
                  <a:lnTo>
                    <a:pt x="798" y="517"/>
                  </a:lnTo>
                  <a:lnTo>
                    <a:pt x="794" y="515"/>
                  </a:lnTo>
                  <a:lnTo>
                    <a:pt x="788" y="513"/>
                  </a:lnTo>
                  <a:lnTo>
                    <a:pt x="784" y="509"/>
                  </a:lnTo>
                  <a:lnTo>
                    <a:pt x="782" y="504"/>
                  </a:lnTo>
                  <a:lnTo>
                    <a:pt x="782" y="500"/>
                  </a:lnTo>
                  <a:lnTo>
                    <a:pt x="784" y="491"/>
                  </a:lnTo>
                  <a:lnTo>
                    <a:pt x="784" y="477"/>
                  </a:lnTo>
                  <a:lnTo>
                    <a:pt x="784" y="256"/>
                  </a:lnTo>
                  <a:lnTo>
                    <a:pt x="759" y="256"/>
                  </a:lnTo>
                  <a:lnTo>
                    <a:pt x="777" y="263"/>
                  </a:lnTo>
                  <a:lnTo>
                    <a:pt x="736" y="313"/>
                  </a:lnTo>
                  <a:lnTo>
                    <a:pt x="717" y="349"/>
                  </a:lnTo>
                  <a:lnTo>
                    <a:pt x="717" y="394"/>
                  </a:lnTo>
                  <a:lnTo>
                    <a:pt x="700" y="402"/>
                  </a:lnTo>
                  <a:lnTo>
                    <a:pt x="706" y="426"/>
                  </a:lnTo>
                  <a:lnTo>
                    <a:pt x="677" y="455"/>
                  </a:lnTo>
                  <a:lnTo>
                    <a:pt x="685" y="491"/>
                  </a:lnTo>
                  <a:lnTo>
                    <a:pt x="660" y="506"/>
                  </a:lnTo>
                  <a:lnTo>
                    <a:pt x="600" y="523"/>
                  </a:lnTo>
                  <a:lnTo>
                    <a:pt x="525" y="515"/>
                  </a:lnTo>
                  <a:close/>
                </a:path>
              </a:pathLst>
            </a:custGeom>
            <a:solidFill>
              <a:srgbClr val="E8AB5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>
                <a:latin typeface="Candara" panose="020E0502030303020204" pitchFamily="34" charset="0"/>
              </a:endParaRPr>
            </a:p>
          </p:txBody>
        </p:sp>
        <p:grpSp>
          <p:nvGrpSpPr>
            <p:cNvPr id="23592" name="Group 6"/>
            <p:cNvGrpSpPr>
              <a:grpSpLocks/>
            </p:cNvGrpSpPr>
            <p:nvPr/>
          </p:nvGrpSpPr>
          <p:grpSpPr bwMode="auto">
            <a:xfrm>
              <a:off x="1397000" y="2093677"/>
              <a:ext cx="7308850" cy="2919083"/>
              <a:chOff x="1397000" y="2093677"/>
              <a:chExt cx="7308850" cy="2919083"/>
            </a:xfrm>
          </p:grpSpPr>
          <p:grpSp>
            <p:nvGrpSpPr>
              <p:cNvPr id="23597" name="Group 5"/>
              <p:cNvGrpSpPr>
                <a:grpSpLocks/>
              </p:cNvGrpSpPr>
              <p:nvPr/>
            </p:nvGrpSpPr>
            <p:grpSpPr bwMode="auto">
              <a:xfrm>
                <a:off x="6272213" y="3896874"/>
                <a:ext cx="2433637" cy="1115886"/>
                <a:chOff x="6272213" y="3896874"/>
                <a:chExt cx="2433637" cy="1115886"/>
              </a:xfrm>
            </p:grpSpPr>
            <p:sp>
              <p:nvSpPr>
                <p:cNvPr id="1031" name="Freeform 6"/>
                <p:cNvSpPr>
                  <a:spLocks/>
                </p:cNvSpPr>
                <p:nvPr/>
              </p:nvSpPr>
              <p:spPr bwMode="auto">
                <a:xfrm>
                  <a:off x="6272213" y="4507992"/>
                  <a:ext cx="363537" cy="504768"/>
                </a:xfrm>
                <a:custGeom>
                  <a:avLst/>
                  <a:gdLst>
                    <a:gd name="T0" fmla="*/ 161289785 w 229"/>
                    <a:gd name="T1" fmla="*/ 801409578 h 318"/>
                    <a:gd name="T2" fmla="*/ 98285163 w 229"/>
                    <a:gd name="T3" fmla="*/ 763608043 h 318"/>
                    <a:gd name="T4" fmla="*/ 83164251 w 229"/>
                    <a:gd name="T5" fmla="*/ 763608043 h 318"/>
                    <a:gd name="T6" fmla="*/ 68043338 w 229"/>
                    <a:gd name="T7" fmla="*/ 763608043 h 318"/>
                    <a:gd name="T8" fmla="*/ 47882109 w 229"/>
                    <a:gd name="T9" fmla="*/ 766127404 h 318"/>
                    <a:gd name="T10" fmla="*/ 30241838 w 229"/>
                    <a:gd name="T11" fmla="*/ 763608043 h 318"/>
                    <a:gd name="T12" fmla="*/ 20161223 w 229"/>
                    <a:gd name="T13" fmla="*/ 763608043 h 318"/>
                    <a:gd name="T14" fmla="*/ 5040306 w 229"/>
                    <a:gd name="T15" fmla="*/ 758567732 h 318"/>
                    <a:gd name="T16" fmla="*/ 0 w 229"/>
                    <a:gd name="T17" fmla="*/ 753527422 h 318"/>
                    <a:gd name="T18" fmla="*/ 0 w 229"/>
                    <a:gd name="T19" fmla="*/ 743446801 h 318"/>
                    <a:gd name="T20" fmla="*/ 5040306 w 229"/>
                    <a:gd name="T21" fmla="*/ 738406490 h 318"/>
                    <a:gd name="T22" fmla="*/ 5040306 w 229"/>
                    <a:gd name="T23" fmla="*/ 728325869 h 318"/>
                    <a:gd name="T24" fmla="*/ 5040306 w 229"/>
                    <a:gd name="T25" fmla="*/ 405744306 h 318"/>
                    <a:gd name="T26" fmla="*/ 47882109 w 229"/>
                    <a:gd name="T27" fmla="*/ 274696231 h 318"/>
                    <a:gd name="T28" fmla="*/ 68043338 w 229"/>
                    <a:gd name="T29" fmla="*/ 123486865 h 318"/>
                    <a:gd name="T30" fmla="*/ 115927047 w 229"/>
                    <a:gd name="T31" fmla="*/ 80644994 h 318"/>
                    <a:gd name="T32" fmla="*/ 246975006 w 229"/>
                    <a:gd name="T33" fmla="*/ 37801548 h 318"/>
                    <a:gd name="T34" fmla="*/ 456146937 w 229"/>
                    <a:gd name="T35" fmla="*/ 0 h 318"/>
                    <a:gd name="T36" fmla="*/ 514111229 w 229"/>
                    <a:gd name="T37" fmla="*/ 37801548 h 318"/>
                    <a:gd name="T38" fmla="*/ 551912717 w 229"/>
                    <a:gd name="T39" fmla="*/ 98286875 h 318"/>
                    <a:gd name="T40" fmla="*/ 577114238 w 229"/>
                    <a:gd name="T41" fmla="*/ 138607796 h 318"/>
                    <a:gd name="T42" fmla="*/ 577114238 w 229"/>
                    <a:gd name="T43" fmla="*/ 189012490 h 318"/>
                    <a:gd name="T44" fmla="*/ 577114238 w 229"/>
                    <a:gd name="T45" fmla="*/ 231854385 h 318"/>
                    <a:gd name="T46" fmla="*/ 577114238 w 229"/>
                    <a:gd name="T47" fmla="*/ 274696231 h 318"/>
                    <a:gd name="T48" fmla="*/ 577114238 w 229"/>
                    <a:gd name="T49" fmla="*/ 322579975 h 318"/>
                    <a:gd name="T50" fmla="*/ 577114238 w 229"/>
                    <a:gd name="T51" fmla="*/ 365423409 h 318"/>
                    <a:gd name="T52" fmla="*/ 498990317 w 229"/>
                    <a:gd name="T53" fmla="*/ 448587839 h 318"/>
                    <a:gd name="T54" fmla="*/ 514111229 w 229"/>
                    <a:gd name="T55" fmla="*/ 556953722 h 318"/>
                    <a:gd name="T56" fmla="*/ 456146937 w 229"/>
                    <a:gd name="T57" fmla="*/ 630039019 h 318"/>
                    <a:gd name="T58" fmla="*/ 410784100 w 229"/>
                    <a:gd name="T59" fmla="*/ 690522746 h 318"/>
                    <a:gd name="T60" fmla="*/ 342740786 w 229"/>
                    <a:gd name="T61" fmla="*/ 728325869 h 318"/>
                    <a:gd name="T62" fmla="*/ 161289785 w 229"/>
                    <a:gd name="T63" fmla="*/ 801409578 h 31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29"/>
                    <a:gd name="T97" fmla="*/ 0 h 318"/>
                    <a:gd name="T98" fmla="*/ 229 w 229"/>
                    <a:gd name="T99" fmla="*/ 318 h 31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29" h="318">
                      <a:moveTo>
                        <a:pt x="64" y="318"/>
                      </a:moveTo>
                      <a:lnTo>
                        <a:pt x="39" y="303"/>
                      </a:lnTo>
                      <a:lnTo>
                        <a:pt x="33" y="303"/>
                      </a:lnTo>
                      <a:lnTo>
                        <a:pt x="27" y="303"/>
                      </a:lnTo>
                      <a:lnTo>
                        <a:pt x="19" y="304"/>
                      </a:lnTo>
                      <a:lnTo>
                        <a:pt x="12" y="303"/>
                      </a:lnTo>
                      <a:lnTo>
                        <a:pt x="8" y="303"/>
                      </a:lnTo>
                      <a:lnTo>
                        <a:pt x="2" y="301"/>
                      </a:lnTo>
                      <a:lnTo>
                        <a:pt x="0" y="299"/>
                      </a:lnTo>
                      <a:lnTo>
                        <a:pt x="0" y="295"/>
                      </a:lnTo>
                      <a:lnTo>
                        <a:pt x="2" y="293"/>
                      </a:lnTo>
                      <a:lnTo>
                        <a:pt x="2" y="289"/>
                      </a:lnTo>
                      <a:lnTo>
                        <a:pt x="2" y="161"/>
                      </a:lnTo>
                      <a:lnTo>
                        <a:pt x="19" y="109"/>
                      </a:lnTo>
                      <a:lnTo>
                        <a:pt x="27" y="49"/>
                      </a:lnTo>
                      <a:lnTo>
                        <a:pt x="46" y="32"/>
                      </a:lnTo>
                      <a:lnTo>
                        <a:pt x="98" y="15"/>
                      </a:lnTo>
                      <a:lnTo>
                        <a:pt x="181" y="0"/>
                      </a:lnTo>
                      <a:lnTo>
                        <a:pt x="204" y="15"/>
                      </a:lnTo>
                      <a:lnTo>
                        <a:pt x="219" y="39"/>
                      </a:lnTo>
                      <a:lnTo>
                        <a:pt x="229" y="55"/>
                      </a:lnTo>
                      <a:lnTo>
                        <a:pt x="229" y="75"/>
                      </a:lnTo>
                      <a:lnTo>
                        <a:pt x="229" y="92"/>
                      </a:lnTo>
                      <a:lnTo>
                        <a:pt x="229" y="109"/>
                      </a:lnTo>
                      <a:lnTo>
                        <a:pt x="229" y="128"/>
                      </a:lnTo>
                      <a:lnTo>
                        <a:pt x="229" y="145"/>
                      </a:lnTo>
                      <a:lnTo>
                        <a:pt x="198" y="178"/>
                      </a:lnTo>
                      <a:lnTo>
                        <a:pt x="204" y="221"/>
                      </a:lnTo>
                      <a:lnTo>
                        <a:pt x="181" y="250"/>
                      </a:lnTo>
                      <a:lnTo>
                        <a:pt x="163" y="274"/>
                      </a:lnTo>
                      <a:lnTo>
                        <a:pt x="136" y="289"/>
                      </a:lnTo>
                      <a:lnTo>
                        <a:pt x="64" y="318"/>
                      </a:lnTo>
                      <a:close/>
                    </a:path>
                  </a:pathLst>
                </a:custGeom>
                <a:solidFill>
                  <a:srgbClr val="E8AB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l-GR" sz="240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032" name="Freeform 7"/>
                <p:cNvSpPr>
                  <a:spLocks/>
                </p:cNvSpPr>
                <p:nvPr/>
              </p:nvSpPr>
              <p:spPr bwMode="auto">
                <a:xfrm>
                  <a:off x="6665913" y="4393705"/>
                  <a:ext cx="538162" cy="561912"/>
                </a:xfrm>
                <a:custGeom>
                  <a:avLst/>
                  <a:gdLst>
                    <a:gd name="T0" fmla="*/ 506550158 w 339"/>
                    <a:gd name="T1" fmla="*/ 892135402 h 354"/>
                    <a:gd name="T2" fmla="*/ 453627739 w 339"/>
                    <a:gd name="T3" fmla="*/ 892135402 h 354"/>
                    <a:gd name="T4" fmla="*/ 395663327 w 339"/>
                    <a:gd name="T5" fmla="*/ 854333865 h 354"/>
                    <a:gd name="T6" fmla="*/ 395663327 w 339"/>
                    <a:gd name="T7" fmla="*/ 811490231 h 354"/>
                    <a:gd name="T8" fmla="*/ 347781213 w 339"/>
                    <a:gd name="T9" fmla="*/ 811490231 h 354"/>
                    <a:gd name="T10" fmla="*/ 347781213 w 339"/>
                    <a:gd name="T11" fmla="*/ 720764637 h 354"/>
                    <a:gd name="T12" fmla="*/ 294857207 w 339"/>
                    <a:gd name="T13" fmla="*/ 630039044 h 354"/>
                    <a:gd name="T14" fmla="*/ 246975093 w 339"/>
                    <a:gd name="T15" fmla="*/ 630039044 h 354"/>
                    <a:gd name="T16" fmla="*/ 246975093 w 339"/>
                    <a:gd name="T17" fmla="*/ 587195608 h 354"/>
                    <a:gd name="T18" fmla="*/ 201612290 w 339"/>
                    <a:gd name="T19" fmla="*/ 587195608 h 354"/>
                    <a:gd name="T20" fmla="*/ 201612290 w 339"/>
                    <a:gd name="T21" fmla="*/ 496470015 h 354"/>
                    <a:gd name="T22" fmla="*/ 186491372 w 339"/>
                    <a:gd name="T23" fmla="*/ 486389393 h 354"/>
                    <a:gd name="T24" fmla="*/ 173889813 w 339"/>
                    <a:gd name="T25" fmla="*/ 481349082 h 354"/>
                    <a:gd name="T26" fmla="*/ 158768895 w 339"/>
                    <a:gd name="T27" fmla="*/ 471268461 h 354"/>
                    <a:gd name="T28" fmla="*/ 143647977 w 339"/>
                    <a:gd name="T29" fmla="*/ 456147529 h 354"/>
                    <a:gd name="T30" fmla="*/ 128527059 w 339"/>
                    <a:gd name="T31" fmla="*/ 453628167 h 354"/>
                    <a:gd name="T32" fmla="*/ 120967394 w 339"/>
                    <a:gd name="T33" fmla="*/ 433466924 h 354"/>
                    <a:gd name="T34" fmla="*/ 105846476 w 339"/>
                    <a:gd name="T35" fmla="*/ 418345992 h 354"/>
                    <a:gd name="T36" fmla="*/ 95765839 w 339"/>
                    <a:gd name="T37" fmla="*/ 395665288 h 354"/>
                    <a:gd name="T38" fmla="*/ 95765839 w 339"/>
                    <a:gd name="T39" fmla="*/ 352821853 h 354"/>
                    <a:gd name="T40" fmla="*/ 42841820 w 339"/>
                    <a:gd name="T41" fmla="*/ 262096259 h 354"/>
                    <a:gd name="T42" fmla="*/ 0 w 339"/>
                    <a:gd name="T43" fmla="*/ 262096259 h 354"/>
                    <a:gd name="T44" fmla="*/ 0 w 339"/>
                    <a:gd name="T45" fmla="*/ 171370616 h 354"/>
                    <a:gd name="T46" fmla="*/ 32761208 w 339"/>
                    <a:gd name="T47" fmla="*/ 146169062 h 354"/>
                    <a:gd name="T48" fmla="*/ 126007700 w 339"/>
                    <a:gd name="T49" fmla="*/ 70564375 h 354"/>
                    <a:gd name="T50" fmla="*/ 211692951 w 339"/>
                    <a:gd name="T51" fmla="*/ 0 h 354"/>
                    <a:gd name="T52" fmla="*/ 536791994 w 339"/>
                    <a:gd name="T53" fmla="*/ 47883758 h 354"/>
                    <a:gd name="T54" fmla="*/ 584675695 w 339"/>
                    <a:gd name="T55" fmla="*/ 146169062 h 354"/>
                    <a:gd name="T56" fmla="*/ 602315972 w 339"/>
                    <a:gd name="T57" fmla="*/ 181451237 h 354"/>
                    <a:gd name="T58" fmla="*/ 602315972 w 339"/>
                    <a:gd name="T59" fmla="*/ 224293134 h 354"/>
                    <a:gd name="T60" fmla="*/ 647678726 w 339"/>
                    <a:gd name="T61" fmla="*/ 370463734 h 354"/>
                    <a:gd name="T62" fmla="*/ 652719032 w 339"/>
                    <a:gd name="T63" fmla="*/ 456147529 h 354"/>
                    <a:gd name="T64" fmla="*/ 816529771 w 339"/>
                    <a:gd name="T65" fmla="*/ 604837490 h 354"/>
                    <a:gd name="T66" fmla="*/ 839210552 w 339"/>
                    <a:gd name="T67" fmla="*/ 642639027 h 354"/>
                    <a:gd name="T68" fmla="*/ 854331470 w 339"/>
                    <a:gd name="T69" fmla="*/ 680442151 h 354"/>
                    <a:gd name="T70" fmla="*/ 854331470 w 339"/>
                    <a:gd name="T71" fmla="*/ 738406519 h 354"/>
                    <a:gd name="T72" fmla="*/ 791328241 w 339"/>
                    <a:gd name="T73" fmla="*/ 811490231 h 354"/>
                    <a:gd name="T74" fmla="*/ 733363928 w 339"/>
                    <a:gd name="T75" fmla="*/ 854333865 h 354"/>
                    <a:gd name="T76" fmla="*/ 695562427 w 339"/>
                    <a:gd name="T77" fmla="*/ 892135402 h 354"/>
                    <a:gd name="T78" fmla="*/ 506550158 w 339"/>
                    <a:gd name="T79" fmla="*/ 892135402 h 35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339"/>
                    <a:gd name="T121" fmla="*/ 0 h 354"/>
                    <a:gd name="T122" fmla="*/ 339 w 339"/>
                    <a:gd name="T123" fmla="*/ 354 h 35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339" h="354">
                      <a:moveTo>
                        <a:pt x="201" y="354"/>
                      </a:moveTo>
                      <a:lnTo>
                        <a:pt x="180" y="354"/>
                      </a:lnTo>
                      <a:lnTo>
                        <a:pt x="157" y="339"/>
                      </a:lnTo>
                      <a:lnTo>
                        <a:pt x="157" y="322"/>
                      </a:lnTo>
                      <a:lnTo>
                        <a:pt x="138" y="322"/>
                      </a:lnTo>
                      <a:lnTo>
                        <a:pt x="138" y="286"/>
                      </a:lnTo>
                      <a:lnTo>
                        <a:pt x="117" y="250"/>
                      </a:lnTo>
                      <a:lnTo>
                        <a:pt x="98" y="250"/>
                      </a:lnTo>
                      <a:lnTo>
                        <a:pt x="98" y="233"/>
                      </a:lnTo>
                      <a:lnTo>
                        <a:pt x="80" y="233"/>
                      </a:lnTo>
                      <a:lnTo>
                        <a:pt x="80" y="197"/>
                      </a:lnTo>
                      <a:lnTo>
                        <a:pt x="74" y="193"/>
                      </a:lnTo>
                      <a:lnTo>
                        <a:pt x="69" y="191"/>
                      </a:lnTo>
                      <a:lnTo>
                        <a:pt x="63" y="187"/>
                      </a:lnTo>
                      <a:lnTo>
                        <a:pt x="57" y="181"/>
                      </a:lnTo>
                      <a:lnTo>
                        <a:pt x="51" y="180"/>
                      </a:lnTo>
                      <a:lnTo>
                        <a:pt x="48" y="172"/>
                      </a:lnTo>
                      <a:lnTo>
                        <a:pt x="42" y="166"/>
                      </a:lnTo>
                      <a:lnTo>
                        <a:pt x="38" y="157"/>
                      </a:lnTo>
                      <a:lnTo>
                        <a:pt x="38" y="140"/>
                      </a:lnTo>
                      <a:lnTo>
                        <a:pt x="17" y="104"/>
                      </a:lnTo>
                      <a:lnTo>
                        <a:pt x="0" y="104"/>
                      </a:lnTo>
                      <a:lnTo>
                        <a:pt x="0" y="68"/>
                      </a:lnTo>
                      <a:lnTo>
                        <a:pt x="13" y="58"/>
                      </a:lnTo>
                      <a:lnTo>
                        <a:pt x="50" y="28"/>
                      </a:lnTo>
                      <a:lnTo>
                        <a:pt x="84" y="0"/>
                      </a:lnTo>
                      <a:lnTo>
                        <a:pt x="213" y="19"/>
                      </a:lnTo>
                      <a:lnTo>
                        <a:pt x="232" y="58"/>
                      </a:lnTo>
                      <a:lnTo>
                        <a:pt x="239" y="72"/>
                      </a:lnTo>
                      <a:lnTo>
                        <a:pt x="239" y="89"/>
                      </a:lnTo>
                      <a:lnTo>
                        <a:pt x="257" y="147"/>
                      </a:lnTo>
                      <a:lnTo>
                        <a:pt x="259" y="181"/>
                      </a:lnTo>
                      <a:lnTo>
                        <a:pt x="324" y="240"/>
                      </a:lnTo>
                      <a:lnTo>
                        <a:pt x="333" y="255"/>
                      </a:lnTo>
                      <a:lnTo>
                        <a:pt x="339" y="270"/>
                      </a:lnTo>
                      <a:lnTo>
                        <a:pt x="339" y="293"/>
                      </a:lnTo>
                      <a:lnTo>
                        <a:pt x="314" y="322"/>
                      </a:lnTo>
                      <a:lnTo>
                        <a:pt x="291" y="339"/>
                      </a:lnTo>
                      <a:lnTo>
                        <a:pt x="276" y="354"/>
                      </a:lnTo>
                      <a:lnTo>
                        <a:pt x="201" y="354"/>
                      </a:lnTo>
                      <a:close/>
                    </a:path>
                  </a:pathLst>
                </a:custGeom>
                <a:solidFill>
                  <a:srgbClr val="E8AB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l-GR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033" name="Freeform 8"/>
                <p:cNvSpPr>
                  <a:spLocks/>
                </p:cNvSpPr>
                <p:nvPr/>
              </p:nvSpPr>
              <p:spPr bwMode="auto">
                <a:xfrm>
                  <a:off x="6832600" y="4158781"/>
                  <a:ext cx="1035050" cy="649215"/>
                </a:xfrm>
                <a:custGeom>
                  <a:avLst/>
                  <a:gdLst>
                    <a:gd name="T0" fmla="*/ 1401206747 w 652"/>
                    <a:gd name="T1" fmla="*/ 1030745583 h 409"/>
                    <a:gd name="T2" fmla="*/ 1353324590 w 652"/>
                    <a:gd name="T3" fmla="*/ 1030745583 h 409"/>
                    <a:gd name="T4" fmla="*/ 1252516790 w 652"/>
                    <a:gd name="T5" fmla="*/ 1003023057 h 409"/>
                    <a:gd name="T6" fmla="*/ 1252516790 w 652"/>
                    <a:gd name="T7" fmla="*/ 987902113 h 409"/>
                    <a:gd name="T8" fmla="*/ 1247476480 w 652"/>
                    <a:gd name="T9" fmla="*/ 977821483 h 409"/>
                    <a:gd name="T10" fmla="*/ 1242436169 w 652"/>
                    <a:gd name="T11" fmla="*/ 967740853 h 409"/>
                    <a:gd name="T12" fmla="*/ 1237395859 w 652"/>
                    <a:gd name="T13" fmla="*/ 962700538 h 409"/>
                    <a:gd name="T14" fmla="*/ 1219755565 w 652"/>
                    <a:gd name="T15" fmla="*/ 960181175 h 409"/>
                    <a:gd name="T16" fmla="*/ 1209674944 w 652"/>
                    <a:gd name="T17" fmla="*/ 955140860 h 409"/>
                    <a:gd name="T18" fmla="*/ 1189513701 w 652"/>
                    <a:gd name="T19" fmla="*/ 950100545 h 409"/>
                    <a:gd name="T20" fmla="*/ 1189513701 w 652"/>
                    <a:gd name="T21" fmla="*/ 940019915 h 409"/>
                    <a:gd name="T22" fmla="*/ 1189513701 w 652"/>
                    <a:gd name="T23" fmla="*/ 924898971 h 409"/>
                    <a:gd name="T24" fmla="*/ 1204634633 w 652"/>
                    <a:gd name="T25" fmla="*/ 907257075 h 409"/>
                    <a:gd name="T26" fmla="*/ 1204634633 w 652"/>
                    <a:gd name="T27" fmla="*/ 869455507 h 409"/>
                    <a:gd name="T28" fmla="*/ 1106347783 w 652"/>
                    <a:gd name="T29" fmla="*/ 849294247 h 409"/>
                    <a:gd name="T30" fmla="*/ 1053425315 w 652"/>
                    <a:gd name="T31" fmla="*/ 826611838 h 409"/>
                    <a:gd name="T32" fmla="*/ 947578792 w 652"/>
                    <a:gd name="T33" fmla="*/ 748487751 h 409"/>
                    <a:gd name="T34" fmla="*/ 894654737 w 652"/>
                    <a:gd name="T35" fmla="*/ 725805541 h 409"/>
                    <a:gd name="T36" fmla="*/ 894654737 w 652"/>
                    <a:gd name="T37" fmla="*/ 677923343 h 409"/>
                    <a:gd name="T38" fmla="*/ 798890224 w 652"/>
                    <a:gd name="T39" fmla="*/ 677923343 h 409"/>
                    <a:gd name="T40" fmla="*/ 695563063 w 652"/>
                    <a:gd name="T41" fmla="*/ 614918613 h 409"/>
                    <a:gd name="T42" fmla="*/ 551913417 w 652"/>
                    <a:gd name="T43" fmla="*/ 519152631 h 409"/>
                    <a:gd name="T44" fmla="*/ 337700910 w 652"/>
                    <a:gd name="T45" fmla="*/ 420867284 h 409"/>
                    <a:gd name="T46" fmla="*/ 131048126 w 652"/>
                    <a:gd name="T47" fmla="*/ 330141517 h 409"/>
                    <a:gd name="T48" fmla="*/ 25201559 w 652"/>
                    <a:gd name="T49" fmla="*/ 267136788 h 409"/>
                    <a:gd name="T50" fmla="*/ 0 w 652"/>
                    <a:gd name="T51" fmla="*/ 100806322 h 409"/>
                    <a:gd name="T52" fmla="*/ 73083735 w 652"/>
                    <a:gd name="T53" fmla="*/ 80645063 h 409"/>
                    <a:gd name="T54" fmla="*/ 131048126 w 652"/>
                    <a:gd name="T55" fmla="*/ 37803168 h 409"/>
                    <a:gd name="T56" fmla="*/ 468749085 w 652"/>
                    <a:gd name="T57" fmla="*/ 0 h 409"/>
                    <a:gd name="T58" fmla="*/ 526711864 w 652"/>
                    <a:gd name="T59" fmla="*/ 57964440 h 409"/>
                    <a:gd name="T60" fmla="*/ 589716540 w 652"/>
                    <a:gd name="T61" fmla="*/ 80645063 h 409"/>
                    <a:gd name="T62" fmla="*/ 637598697 w 652"/>
                    <a:gd name="T63" fmla="*/ 133569188 h 409"/>
                    <a:gd name="T64" fmla="*/ 695563063 w 652"/>
                    <a:gd name="T65" fmla="*/ 176411070 h 409"/>
                    <a:gd name="T66" fmla="*/ 745966169 w 652"/>
                    <a:gd name="T67" fmla="*/ 219254590 h 409"/>
                    <a:gd name="T68" fmla="*/ 927417550 w 652"/>
                    <a:gd name="T69" fmla="*/ 330141517 h 409"/>
                    <a:gd name="T70" fmla="*/ 995460949 w 652"/>
                    <a:gd name="T71" fmla="*/ 362902770 h 409"/>
                    <a:gd name="T72" fmla="*/ 1083667179 w 652"/>
                    <a:gd name="T73" fmla="*/ 420867284 h 409"/>
                    <a:gd name="T74" fmla="*/ 1184473391 w 652"/>
                    <a:gd name="T75" fmla="*/ 463709167 h 409"/>
                    <a:gd name="T76" fmla="*/ 1232355548 w 652"/>
                    <a:gd name="T77" fmla="*/ 519152631 h 409"/>
                    <a:gd name="T78" fmla="*/ 1335682709 w 652"/>
                    <a:gd name="T79" fmla="*/ 554434835 h 409"/>
                    <a:gd name="T80" fmla="*/ 1393647075 w 652"/>
                    <a:gd name="T81" fmla="*/ 597278305 h 409"/>
                    <a:gd name="T82" fmla="*/ 1484372666 w 652"/>
                    <a:gd name="T83" fmla="*/ 652721769 h 409"/>
                    <a:gd name="T84" fmla="*/ 1562496687 w 652"/>
                    <a:gd name="T85" fmla="*/ 677923343 h 409"/>
                    <a:gd name="T86" fmla="*/ 1643141657 w 652"/>
                    <a:gd name="T87" fmla="*/ 743447437 h 409"/>
                    <a:gd name="T88" fmla="*/ 1643141657 w 652"/>
                    <a:gd name="T89" fmla="*/ 940019915 h 409"/>
                    <a:gd name="T90" fmla="*/ 1590219189 w 652"/>
                    <a:gd name="T91" fmla="*/ 960181175 h 409"/>
                    <a:gd name="T92" fmla="*/ 1401206747 w 652"/>
                    <a:gd name="T93" fmla="*/ 1030745583 h 409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52"/>
                    <a:gd name="T142" fmla="*/ 0 h 409"/>
                    <a:gd name="T143" fmla="*/ 652 w 652"/>
                    <a:gd name="T144" fmla="*/ 409 h 409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52" h="409">
                      <a:moveTo>
                        <a:pt x="556" y="409"/>
                      </a:moveTo>
                      <a:lnTo>
                        <a:pt x="537" y="409"/>
                      </a:lnTo>
                      <a:lnTo>
                        <a:pt x="497" y="398"/>
                      </a:lnTo>
                      <a:lnTo>
                        <a:pt x="497" y="392"/>
                      </a:lnTo>
                      <a:lnTo>
                        <a:pt x="495" y="388"/>
                      </a:lnTo>
                      <a:lnTo>
                        <a:pt x="493" y="384"/>
                      </a:lnTo>
                      <a:lnTo>
                        <a:pt x="491" y="382"/>
                      </a:lnTo>
                      <a:lnTo>
                        <a:pt x="484" y="381"/>
                      </a:lnTo>
                      <a:lnTo>
                        <a:pt x="480" y="379"/>
                      </a:lnTo>
                      <a:lnTo>
                        <a:pt x="472" y="377"/>
                      </a:lnTo>
                      <a:lnTo>
                        <a:pt x="472" y="373"/>
                      </a:lnTo>
                      <a:lnTo>
                        <a:pt x="472" y="367"/>
                      </a:lnTo>
                      <a:lnTo>
                        <a:pt x="478" y="360"/>
                      </a:lnTo>
                      <a:lnTo>
                        <a:pt x="478" y="345"/>
                      </a:lnTo>
                      <a:lnTo>
                        <a:pt x="439" y="337"/>
                      </a:lnTo>
                      <a:lnTo>
                        <a:pt x="418" y="328"/>
                      </a:lnTo>
                      <a:lnTo>
                        <a:pt x="376" y="297"/>
                      </a:lnTo>
                      <a:lnTo>
                        <a:pt x="355" y="288"/>
                      </a:lnTo>
                      <a:lnTo>
                        <a:pt x="355" y="269"/>
                      </a:lnTo>
                      <a:lnTo>
                        <a:pt x="317" y="269"/>
                      </a:lnTo>
                      <a:lnTo>
                        <a:pt x="276" y="244"/>
                      </a:lnTo>
                      <a:lnTo>
                        <a:pt x="219" y="206"/>
                      </a:lnTo>
                      <a:lnTo>
                        <a:pt x="134" y="167"/>
                      </a:lnTo>
                      <a:lnTo>
                        <a:pt x="52" y="131"/>
                      </a:lnTo>
                      <a:lnTo>
                        <a:pt x="10" y="106"/>
                      </a:lnTo>
                      <a:lnTo>
                        <a:pt x="0" y="40"/>
                      </a:lnTo>
                      <a:lnTo>
                        <a:pt x="29" y="32"/>
                      </a:lnTo>
                      <a:lnTo>
                        <a:pt x="52" y="15"/>
                      </a:lnTo>
                      <a:lnTo>
                        <a:pt x="186" y="0"/>
                      </a:lnTo>
                      <a:lnTo>
                        <a:pt x="209" y="23"/>
                      </a:lnTo>
                      <a:lnTo>
                        <a:pt x="234" y="32"/>
                      </a:lnTo>
                      <a:lnTo>
                        <a:pt x="253" y="53"/>
                      </a:lnTo>
                      <a:lnTo>
                        <a:pt x="276" y="70"/>
                      </a:lnTo>
                      <a:lnTo>
                        <a:pt x="296" y="87"/>
                      </a:lnTo>
                      <a:lnTo>
                        <a:pt x="368" y="131"/>
                      </a:lnTo>
                      <a:lnTo>
                        <a:pt x="395" y="144"/>
                      </a:lnTo>
                      <a:lnTo>
                        <a:pt x="430" y="167"/>
                      </a:lnTo>
                      <a:lnTo>
                        <a:pt x="470" y="184"/>
                      </a:lnTo>
                      <a:lnTo>
                        <a:pt x="489" y="206"/>
                      </a:lnTo>
                      <a:lnTo>
                        <a:pt x="530" y="220"/>
                      </a:lnTo>
                      <a:lnTo>
                        <a:pt x="553" y="237"/>
                      </a:lnTo>
                      <a:lnTo>
                        <a:pt x="589" y="259"/>
                      </a:lnTo>
                      <a:lnTo>
                        <a:pt x="620" y="269"/>
                      </a:lnTo>
                      <a:lnTo>
                        <a:pt x="652" y="295"/>
                      </a:lnTo>
                      <a:lnTo>
                        <a:pt x="652" y="373"/>
                      </a:lnTo>
                      <a:lnTo>
                        <a:pt x="631" y="381"/>
                      </a:lnTo>
                      <a:lnTo>
                        <a:pt x="556" y="409"/>
                      </a:lnTo>
                      <a:close/>
                    </a:path>
                  </a:pathLst>
                </a:custGeom>
                <a:solidFill>
                  <a:srgbClr val="E8AB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l-GR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034" name="Freeform 9"/>
                <p:cNvSpPr>
                  <a:spLocks/>
                </p:cNvSpPr>
                <p:nvPr/>
              </p:nvSpPr>
              <p:spPr bwMode="auto">
                <a:xfrm>
                  <a:off x="6915150" y="3896874"/>
                  <a:ext cx="1790700" cy="769850"/>
                </a:xfrm>
                <a:custGeom>
                  <a:avLst/>
                  <a:gdLst>
                    <a:gd name="T0" fmla="*/ 2147483647 w 1128"/>
                    <a:gd name="T1" fmla="*/ 1222274283 h 485"/>
                    <a:gd name="T2" fmla="*/ 2147483647 w 1128"/>
                    <a:gd name="T3" fmla="*/ 1164311535 h 485"/>
                    <a:gd name="T4" fmla="*/ 2137092369 w 1128"/>
                    <a:gd name="T5" fmla="*/ 1083666608 h 485"/>
                    <a:gd name="T6" fmla="*/ 1832152801 w 1128"/>
                    <a:gd name="T7" fmla="*/ 940017037 h 485"/>
                    <a:gd name="T8" fmla="*/ 1726306284 w 1128"/>
                    <a:gd name="T9" fmla="*/ 912296137 h 485"/>
                    <a:gd name="T10" fmla="*/ 1610378750 w 1128"/>
                    <a:gd name="T11" fmla="*/ 826610704 h 485"/>
                    <a:gd name="T12" fmla="*/ 1522174113 w 1128"/>
                    <a:gd name="T13" fmla="*/ 826610704 h 485"/>
                    <a:gd name="T14" fmla="*/ 1522174113 w 1128"/>
                    <a:gd name="T15" fmla="*/ 778726984 h 485"/>
                    <a:gd name="T16" fmla="*/ 1431448527 w 1128"/>
                    <a:gd name="T17" fmla="*/ 778726984 h 485"/>
                    <a:gd name="T18" fmla="*/ 1325602011 w 1128"/>
                    <a:gd name="T19" fmla="*/ 725804544 h 485"/>
                    <a:gd name="T20" fmla="*/ 1154231460 w 1128"/>
                    <a:gd name="T21" fmla="*/ 635079001 h 485"/>
                    <a:gd name="T22" fmla="*/ 1073586495 w 1128"/>
                    <a:gd name="T23" fmla="*/ 635079001 h 485"/>
                    <a:gd name="T24" fmla="*/ 904735305 w 1128"/>
                    <a:gd name="T25" fmla="*/ 549393766 h 485"/>
                    <a:gd name="T26" fmla="*/ 816530470 w 1128"/>
                    <a:gd name="T27" fmla="*/ 549393766 h 485"/>
                    <a:gd name="T28" fmla="*/ 647680868 w 1128"/>
                    <a:gd name="T29" fmla="*/ 453627915 h 485"/>
                    <a:gd name="T30" fmla="*/ 564514954 w 1128"/>
                    <a:gd name="T31" fmla="*/ 415824712 h 485"/>
                    <a:gd name="T32" fmla="*/ 501510281 w 1128"/>
                    <a:gd name="T33" fmla="*/ 400703788 h 485"/>
                    <a:gd name="T34" fmla="*/ 420865316 w 1128"/>
                    <a:gd name="T35" fmla="*/ 378023196 h 485"/>
                    <a:gd name="T36" fmla="*/ 57962800 w 1128"/>
                    <a:gd name="T37" fmla="*/ 320058861 h 485"/>
                    <a:gd name="T38" fmla="*/ 57962800 w 1128"/>
                    <a:gd name="T39" fmla="*/ 267136421 h 485"/>
                    <a:gd name="T40" fmla="*/ 0 w 1128"/>
                    <a:gd name="T41" fmla="*/ 267136421 h 485"/>
                    <a:gd name="T42" fmla="*/ 0 w 1128"/>
                    <a:gd name="T43" fmla="*/ 85685260 h 485"/>
                    <a:gd name="T44" fmla="*/ 57962800 w 1128"/>
                    <a:gd name="T45" fmla="*/ 85685260 h 485"/>
                    <a:gd name="T46" fmla="*/ 141128739 w 1128"/>
                    <a:gd name="T47" fmla="*/ 37801528 h 485"/>
                    <a:gd name="T48" fmla="*/ 357862132 w 1128"/>
                    <a:gd name="T49" fmla="*/ 0 h 485"/>
                    <a:gd name="T50" fmla="*/ 715724264 w 1128"/>
                    <a:gd name="T51" fmla="*/ 148688341 h 485"/>
                    <a:gd name="T52" fmla="*/ 796369229 w 1128"/>
                    <a:gd name="T53" fmla="*/ 148688341 h 485"/>
                    <a:gd name="T54" fmla="*/ 922377185 w 1128"/>
                    <a:gd name="T55" fmla="*/ 171370520 h 485"/>
                    <a:gd name="T56" fmla="*/ 1121468649 w 1128"/>
                    <a:gd name="T57" fmla="*/ 282257345 h 485"/>
                    <a:gd name="T58" fmla="*/ 1204634563 w 1128"/>
                    <a:gd name="T59" fmla="*/ 282257345 h 485"/>
                    <a:gd name="T60" fmla="*/ 1431448527 w 1128"/>
                    <a:gd name="T61" fmla="*/ 357861964 h 485"/>
                    <a:gd name="T62" fmla="*/ 1557456285 w 1128"/>
                    <a:gd name="T63" fmla="*/ 415824712 h 485"/>
                    <a:gd name="T64" fmla="*/ 1779230336 w 1128"/>
                    <a:gd name="T65" fmla="*/ 496469739 h 485"/>
                    <a:gd name="T66" fmla="*/ 1917838076 w 1128"/>
                    <a:gd name="T67" fmla="*/ 554434074 h 485"/>
                    <a:gd name="T68" fmla="*/ 2147483647 w 1128"/>
                    <a:gd name="T69" fmla="*/ 703122365 h 485"/>
                    <a:gd name="T70" fmla="*/ 2147483647 w 1128"/>
                    <a:gd name="T71" fmla="*/ 703122365 h 485"/>
                    <a:gd name="T72" fmla="*/ 2147483647 w 1128"/>
                    <a:gd name="T73" fmla="*/ 725804544 h 485"/>
                    <a:gd name="T74" fmla="*/ 2147483647 w 1128"/>
                    <a:gd name="T75" fmla="*/ 778726984 h 485"/>
                    <a:gd name="T76" fmla="*/ 2147483647 w 1128"/>
                    <a:gd name="T77" fmla="*/ 826610704 h 485"/>
                    <a:gd name="T78" fmla="*/ 2147483647 w 1128"/>
                    <a:gd name="T79" fmla="*/ 912296137 h 485"/>
                    <a:gd name="T80" fmla="*/ 2147483647 w 1128"/>
                    <a:gd name="T81" fmla="*/ 970258885 h 485"/>
                    <a:gd name="T82" fmla="*/ 2147483647 w 1128"/>
                    <a:gd name="T83" fmla="*/ 1013102296 h 485"/>
                    <a:gd name="T84" fmla="*/ 2147483647 w 1128"/>
                    <a:gd name="T85" fmla="*/ 1068545684 h 485"/>
                    <a:gd name="T86" fmla="*/ 2147483647 w 1128"/>
                    <a:gd name="T87" fmla="*/ 1098787532 h 485"/>
                    <a:gd name="T88" fmla="*/ 2147483647 w 1128"/>
                    <a:gd name="T89" fmla="*/ 1116427816 h 485"/>
                    <a:gd name="T90" fmla="*/ 2147483647 w 1128"/>
                    <a:gd name="T91" fmla="*/ 1131548740 h 485"/>
                    <a:gd name="T92" fmla="*/ 2147483647 w 1128"/>
                    <a:gd name="T93" fmla="*/ 1131548740 h 485"/>
                    <a:gd name="T94" fmla="*/ 2147483647 w 1128"/>
                    <a:gd name="T95" fmla="*/ 1136589048 h 485"/>
                    <a:gd name="T96" fmla="*/ 2147483647 w 1128"/>
                    <a:gd name="T97" fmla="*/ 1141629356 h 485"/>
                    <a:gd name="T98" fmla="*/ 2147483647 w 1128"/>
                    <a:gd name="T99" fmla="*/ 1151709972 h 485"/>
                    <a:gd name="T100" fmla="*/ 2147483647 w 1128"/>
                    <a:gd name="T101" fmla="*/ 1159271227 h 485"/>
                    <a:gd name="T102" fmla="*/ 2147483647 w 1128"/>
                    <a:gd name="T103" fmla="*/ 1222274283 h 485"/>
                    <a:gd name="T104" fmla="*/ 2147483647 w 1128"/>
                    <a:gd name="T105" fmla="*/ 1222274283 h 485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128"/>
                    <a:gd name="T160" fmla="*/ 0 h 485"/>
                    <a:gd name="T161" fmla="*/ 1128 w 1128"/>
                    <a:gd name="T162" fmla="*/ 485 h 485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128" h="485">
                      <a:moveTo>
                        <a:pt x="986" y="485"/>
                      </a:moveTo>
                      <a:lnTo>
                        <a:pt x="926" y="462"/>
                      </a:lnTo>
                      <a:lnTo>
                        <a:pt x="848" y="430"/>
                      </a:lnTo>
                      <a:lnTo>
                        <a:pt x="727" y="373"/>
                      </a:lnTo>
                      <a:lnTo>
                        <a:pt x="685" y="362"/>
                      </a:lnTo>
                      <a:lnTo>
                        <a:pt x="639" y="328"/>
                      </a:lnTo>
                      <a:lnTo>
                        <a:pt x="604" y="328"/>
                      </a:lnTo>
                      <a:lnTo>
                        <a:pt x="604" y="309"/>
                      </a:lnTo>
                      <a:lnTo>
                        <a:pt x="568" y="309"/>
                      </a:lnTo>
                      <a:lnTo>
                        <a:pt x="526" y="288"/>
                      </a:lnTo>
                      <a:lnTo>
                        <a:pt x="458" y="252"/>
                      </a:lnTo>
                      <a:lnTo>
                        <a:pt x="426" y="252"/>
                      </a:lnTo>
                      <a:lnTo>
                        <a:pt x="359" y="218"/>
                      </a:lnTo>
                      <a:lnTo>
                        <a:pt x="324" y="218"/>
                      </a:lnTo>
                      <a:lnTo>
                        <a:pt x="257" y="180"/>
                      </a:lnTo>
                      <a:lnTo>
                        <a:pt x="224" y="165"/>
                      </a:lnTo>
                      <a:lnTo>
                        <a:pt x="199" y="159"/>
                      </a:lnTo>
                      <a:lnTo>
                        <a:pt x="167" y="150"/>
                      </a:lnTo>
                      <a:lnTo>
                        <a:pt x="23" y="127"/>
                      </a:lnTo>
                      <a:lnTo>
                        <a:pt x="23" y="106"/>
                      </a:lnTo>
                      <a:lnTo>
                        <a:pt x="0" y="106"/>
                      </a:lnTo>
                      <a:lnTo>
                        <a:pt x="0" y="34"/>
                      </a:lnTo>
                      <a:lnTo>
                        <a:pt x="23" y="34"/>
                      </a:lnTo>
                      <a:lnTo>
                        <a:pt x="56" y="15"/>
                      </a:lnTo>
                      <a:lnTo>
                        <a:pt x="142" y="0"/>
                      </a:lnTo>
                      <a:lnTo>
                        <a:pt x="284" y="59"/>
                      </a:lnTo>
                      <a:lnTo>
                        <a:pt x="316" y="59"/>
                      </a:lnTo>
                      <a:lnTo>
                        <a:pt x="366" y="68"/>
                      </a:lnTo>
                      <a:lnTo>
                        <a:pt x="445" y="112"/>
                      </a:lnTo>
                      <a:lnTo>
                        <a:pt x="478" y="112"/>
                      </a:lnTo>
                      <a:lnTo>
                        <a:pt x="568" y="142"/>
                      </a:lnTo>
                      <a:lnTo>
                        <a:pt x="618" y="165"/>
                      </a:lnTo>
                      <a:lnTo>
                        <a:pt x="706" y="197"/>
                      </a:lnTo>
                      <a:lnTo>
                        <a:pt x="761" y="220"/>
                      </a:lnTo>
                      <a:lnTo>
                        <a:pt x="869" y="279"/>
                      </a:lnTo>
                      <a:lnTo>
                        <a:pt x="903" y="279"/>
                      </a:lnTo>
                      <a:lnTo>
                        <a:pt x="926" y="288"/>
                      </a:lnTo>
                      <a:lnTo>
                        <a:pt x="971" y="309"/>
                      </a:lnTo>
                      <a:lnTo>
                        <a:pt x="1005" y="328"/>
                      </a:lnTo>
                      <a:lnTo>
                        <a:pt x="1089" y="362"/>
                      </a:lnTo>
                      <a:lnTo>
                        <a:pt x="1124" y="385"/>
                      </a:lnTo>
                      <a:lnTo>
                        <a:pt x="1128" y="402"/>
                      </a:lnTo>
                      <a:lnTo>
                        <a:pt x="1128" y="424"/>
                      </a:lnTo>
                      <a:lnTo>
                        <a:pt x="1128" y="436"/>
                      </a:lnTo>
                      <a:lnTo>
                        <a:pt x="1126" y="443"/>
                      </a:lnTo>
                      <a:lnTo>
                        <a:pt x="1120" y="449"/>
                      </a:lnTo>
                      <a:lnTo>
                        <a:pt x="1114" y="449"/>
                      </a:lnTo>
                      <a:lnTo>
                        <a:pt x="1109" y="451"/>
                      </a:lnTo>
                      <a:lnTo>
                        <a:pt x="1103" y="453"/>
                      </a:lnTo>
                      <a:lnTo>
                        <a:pt x="1093" y="457"/>
                      </a:lnTo>
                      <a:lnTo>
                        <a:pt x="1089" y="460"/>
                      </a:lnTo>
                      <a:lnTo>
                        <a:pt x="1040" y="485"/>
                      </a:lnTo>
                      <a:lnTo>
                        <a:pt x="986" y="485"/>
                      </a:lnTo>
                      <a:close/>
                    </a:path>
                  </a:pathLst>
                </a:custGeom>
                <a:solidFill>
                  <a:srgbClr val="E8AB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l-GR">
                    <a:latin typeface="Candara" panose="020E0502030303020204" pitchFamily="34" charset="0"/>
                  </a:endParaRPr>
                </a:p>
              </p:txBody>
            </p:sp>
          </p:grpSp>
          <p:sp>
            <p:nvSpPr>
              <p:cNvPr id="1035" name="Freeform 10"/>
              <p:cNvSpPr>
                <a:spLocks/>
              </p:cNvSpPr>
              <p:nvPr/>
            </p:nvSpPr>
            <p:spPr bwMode="auto">
              <a:xfrm>
                <a:off x="1397000" y="2093677"/>
                <a:ext cx="7113588" cy="2185741"/>
              </a:xfrm>
              <a:custGeom>
                <a:avLst/>
                <a:gdLst>
                  <a:gd name="T0" fmla="*/ 2147483647 w 4481"/>
                  <a:gd name="T1" fmla="*/ 2147483647 h 1377"/>
                  <a:gd name="T2" fmla="*/ 2147483647 w 4481"/>
                  <a:gd name="T3" fmla="*/ 2147483647 h 1377"/>
                  <a:gd name="T4" fmla="*/ 2147483647 w 4481"/>
                  <a:gd name="T5" fmla="*/ 2147483647 h 1377"/>
                  <a:gd name="T6" fmla="*/ 2147483647 w 4481"/>
                  <a:gd name="T7" fmla="*/ 2147483647 h 1377"/>
                  <a:gd name="T8" fmla="*/ 2147483647 w 4481"/>
                  <a:gd name="T9" fmla="*/ 2147483647 h 1377"/>
                  <a:gd name="T10" fmla="*/ 2147483647 w 4481"/>
                  <a:gd name="T11" fmla="*/ 2147483647 h 1377"/>
                  <a:gd name="T12" fmla="*/ 2147483647 w 4481"/>
                  <a:gd name="T13" fmla="*/ 2147483647 h 1377"/>
                  <a:gd name="T14" fmla="*/ 2147483647 w 4481"/>
                  <a:gd name="T15" fmla="*/ 2147483647 h 1377"/>
                  <a:gd name="T16" fmla="*/ 2147483647 w 4481"/>
                  <a:gd name="T17" fmla="*/ 2147483647 h 1377"/>
                  <a:gd name="T18" fmla="*/ 2147483647 w 4481"/>
                  <a:gd name="T19" fmla="*/ 2147483647 h 1377"/>
                  <a:gd name="T20" fmla="*/ 2147483647 w 4481"/>
                  <a:gd name="T21" fmla="*/ 2076608332 h 1377"/>
                  <a:gd name="T22" fmla="*/ 2147483647 w 4481"/>
                  <a:gd name="T23" fmla="*/ 1990923070 h 1377"/>
                  <a:gd name="T24" fmla="*/ 2147483647 w 4481"/>
                  <a:gd name="T25" fmla="*/ 1809471926 h 1377"/>
                  <a:gd name="T26" fmla="*/ 2147483647 w 4481"/>
                  <a:gd name="T27" fmla="*/ 1527214194 h 1377"/>
                  <a:gd name="T28" fmla="*/ 2147483647 w 4481"/>
                  <a:gd name="T29" fmla="*/ 1393645196 h 1377"/>
                  <a:gd name="T30" fmla="*/ 2147483647 w 4481"/>
                  <a:gd name="T31" fmla="*/ 1297879315 h 1377"/>
                  <a:gd name="T32" fmla="*/ 2147483647 w 4481"/>
                  <a:gd name="T33" fmla="*/ 1159271596 h 1377"/>
                  <a:gd name="T34" fmla="*/ 2147483647 w 4481"/>
                  <a:gd name="T35" fmla="*/ 1071065385 h 1377"/>
                  <a:gd name="T36" fmla="*/ 2147483647 w 4481"/>
                  <a:gd name="T37" fmla="*/ 927417356 h 1377"/>
                  <a:gd name="T38" fmla="*/ 1978321933 w 4481"/>
                  <a:gd name="T39" fmla="*/ 720764465 h 1377"/>
                  <a:gd name="T40" fmla="*/ 1519654854 w 4481"/>
                  <a:gd name="T41" fmla="*/ 630038893 h 1377"/>
                  <a:gd name="T42" fmla="*/ 1058465635 w 4481"/>
                  <a:gd name="T43" fmla="*/ 531752063 h 1377"/>
                  <a:gd name="T44" fmla="*/ 740925865 w 4481"/>
                  <a:gd name="T45" fmla="*/ 468748988 h 1377"/>
                  <a:gd name="T46" fmla="*/ 0 w 4481"/>
                  <a:gd name="T47" fmla="*/ 287297744 h 1377"/>
                  <a:gd name="T48" fmla="*/ 151209369 w 4481"/>
                  <a:gd name="T49" fmla="*/ 73083720 h 1377"/>
                  <a:gd name="T50" fmla="*/ 546873111 w 4481"/>
                  <a:gd name="T51" fmla="*/ 73083720 h 1377"/>
                  <a:gd name="T52" fmla="*/ 1499493611 w 4481"/>
                  <a:gd name="T53" fmla="*/ 259575248 h 1377"/>
                  <a:gd name="T54" fmla="*/ 2147483647 w 4481"/>
                  <a:gd name="T55" fmla="*/ 488910226 h 1377"/>
                  <a:gd name="T56" fmla="*/ 2147483647 w 4481"/>
                  <a:gd name="T57" fmla="*/ 612397016 h 1377"/>
                  <a:gd name="T58" fmla="*/ 2147483647 w 4481"/>
                  <a:gd name="T59" fmla="*/ 811490038 h 1377"/>
                  <a:gd name="T60" fmla="*/ 2147483647 w 4481"/>
                  <a:gd name="T61" fmla="*/ 987901071 h 1377"/>
                  <a:gd name="T62" fmla="*/ 2147483647 w 4481"/>
                  <a:gd name="T63" fmla="*/ 1313000243 h 1377"/>
                  <a:gd name="T64" fmla="*/ 2147483647 w 4481"/>
                  <a:gd name="T65" fmla="*/ 1222274671 h 1377"/>
                  <a:gd name="T66" fmla="*/ 2147483647 w 4481"/>
                  <a:gd name="T67" fmla="*/ 1270158406 h 1377"/>
                  <a:gd name="T68" fmla="*/ 2147483647 w 4481"/>
                  <a:gd name="T69" fmla="*/ 1260077787 h 1377"/>
                  <a:gd name="T70" fmla="*/ 2147483647 w 4481"/>
                  <a:gd name="T71" fmla="*/ 1247476219 h 1377"/>
                  <a:gd name="T72" fmla="*/ 2147483647 w 4481"/>
                  <a:gd name="T73" fmla="*/ 1217234362 h 1377"/>
                  <a:gd name="T74" fmla="*/ 2147483647 w 4481"/>
                  <a:gd name="T75" fmla="*/ 1071065385 h 1377"/>
                  <a:gd name="T76" fmla="*/ 2147483647 w 4481"/>
                  <a:gd name="T77" fmla="*/ 892135189 h 1377"/>
                  <a:gd name="T78" fmla="*/ 2147483647 w 4481"/>
                  <a:gd name="T79" fmla="*/ 793848160 h 1377"/>
                  <a:gd name="T80" fmla="*/ 2147483647 w 4481"/>
                  <a:gd name="T81" fmla="*/ 793848160 h 1377"/>
                  <a:gd name="T82" fmla="*/ 2147483647 w 4481"/>
                  <a:gd name="T83" fmla="*/ 892135189 h 1377"/>
                  <a:gd name="T84" fmla="*/ 2147483647 w 4481"/>
                  <a:gd name="T85" fmla="*/ 1025702599 h 1377"/>
                  <a:gd name="T86" fmla="*/ 2147483647 w 4481"/>
                  <a:gd name="T87" fmla="*/ 1179432834 h 1377"/>
                  <a:gd name="T88" fmla="*/ 2147483647 w 4481"/>
                  <a:gd name="T89" fmla="*/ 1350803359 h 1377"/>
                  <a:gd name="T90" fmla="*/ 2147483647 w 4481"/>
                  <a:gd name="T91" fmla="*/ 1484370769 h 1377"/>
                  <a:gd name="T92" fmla="*/ 2147483647 w 4481"/>
                  <a:gd name="T93" fmla="*/ 1638101004 h 1377"/>
                  <a:gd name="T94" fmla="*/ 2147483647 w 4481"/>
                  <a:gd name="T95" fmla="*/ 1771668810 h 1377"/>
                  <a:gd name="T96" fmla="*/ 2147483647 w 4481"/>
                  <a:gd name="T97" fmla="*/ 1885076569 h 1377"/>
                  <a:gd name="T98" fmla="*/ 2147483647 w 4481"/>
                  <a:gd name="T99" fmla="*/ 2038805217 h 1377"/>
                  <a:gd name="T100" fmla="*/ 2147483647 w 4481"/>
                  <a:gd name="T101" fmla="*/ 2139611408 h 1377"/>
                  <a:gd name="T102" fmla="*/ 2147483647 w 4481"/>
                  <a:gd name="T103" fmla="*/ 2147483647 h 1377"/>
                  <a:gd name="T104" fmla="*/ 2147483647 w 4481"/>
                  <a:gd name="T105" fmla="*/ 2147483647 h 1377"/>
                  <a:gd name="T106" fmla="*/ 2147483647 w 4481"/>
                  <a:gd name="T107" fmla="*/ 2147483647 h 1377"/>
                  <a:gd name="T108" fmla="*/ 2147483647 w 4481"/>
                  <a:gd name="T109" fmla="*/ 2147483647 h 1377"/>
                  <a:gd name="T110" fmla="*/ 2147483647 w 4481"/>
                  <a:gd name="T111" fmla="*/ 2147483647 h 1377"/>
                  <a:gd name="T112" fmla="*/ 2147483647 w 4481"/>
                  <a:gd name="T113" fmla="*/ 2147483647 h 1377"/>
                  <a:gd name="T114" fmla="*/ 2147483647 w 4481"/>
                  <a:gd name="T115" fmla="*/ 2147483647 h 1377"/>
                  <a:gd name="T116" fmla="*/ 2147483647 w 4481"/>
                  <a:gd name="T117" fmla="*/ 2147483647 h 137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481"/>
                  <a:gd name="T178" fmla="*/ 0 h 1377"/>
                  <a:gd name="T179" fmla="*/ 4481 w 4481"/>
                  <a:gd name="T180" fmla="*/ 1377 h 137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481" h="1377">
                    <a:moveTo>
                      <a:pt x="4337" y="1371"/>
                    </a:moveTo>
                    <a:lnTo>
                      <a:pt x="4278" y="1354"/>
                    </a:lnTo>
                    <a:lnTo>
                      <a:pt x="4245" y="1354"/>
                    </a:lnTo>
                    <a:lnTo>
                      <a:pt x="4245" y="1333"/>
                    </a:lnTo>
                    <a:lnTo>
                      <a:pt x="4203" y="1324"/>
                    </a:lnTo>
                    <a:lnTo>
                      <a:pt x="4143" y="1310"/>
                    </a:lnTo>
                    <a:lnTo>
                      <a:pt x="4103" y="1295"/>
                    </a:lnTo>
                    <a:lnTo>
                      <a:pt x="4061" y="1278"/>
                    </a:lnTo>
                    <a:lnTo>
                      <a:pt x="3961" y="1235"/>
                    </a:lnTo>
                    <a:lnTo>
                      <a:pt x="3921" y="1225"/>
                    </a:lnTo>
                    <a:lnTo>
                      <a:pt x="3854" y="1189"/>
                    </a:lnTo>
                    <a:lnTo>
                      <a:pt x="3819" y="1189"/>
                    </a:lnTo>
                    <a:lnTo>
                      <a:pt x="3819" y="1170"/>
                    </a:lnTo>
                    <a:lnTo>
                      <a:pt x="3779" y="1159"/>
                    </a:lnTo>
                    <a:lnTo>
                      <a:pt x="3720" y="1146"/>
                    </a:lnTo>
                    <a:lnTo>
                      <a:pt x="3677" y="1136"/>
                    </a:lnTo>
                    <a:lnTo>
                      <a:pt x="3610" y="1097"/>
                    </a:lnTo>
                    <a:lnTo>
                      <a:pt x="3578" y="1097"/>
                    </a:lnTo>
                    <a:lnTo>
                      <a:pt x="3510" y="1061"/>
                    </a:lnTo>
                    <a:lnTo>
                      <a:pt x="3476" y="1061"/>
                    </a:lnTo>
                    <a:lnTo>
                      <a:pt x="3409" y="1023"/>
                    </a:lnTo>
                    <a:lnTo>
                      <a:pt x="3378" y="1023"/>
                    </a:lnTo>
                    <a:lnTo>
                      <a:pt x="3319" y="998"/>
                    </a:lnTo>
                    <a:lnTo>
                      <a:pt x="3275" y="989"/>
                    </a:lnTo>
                    <a:lnTo>
                      <a:pt x="3234" y="960"/>
                    </a:lnTo>
                    <a:lnTo>
                      <a:pt x="3207" y="953"/>
                    </a:lnTo>
                    <a:lnTo>
                      <a:pt x="3177" y="953"/>
                    </a:lnTo>
                    <a:lnTo>
                      <a:pt x="3110" y="915"/>
                    </a:lnTo>
                    <a:lnTo>
                      <a:pt x="3073" y="915"/>
                    </a:lnTo>
                    <a:lnTo>
                      <a:pt x="3014" y="900"/>
                    </a:lnTo>
                    <a:lnTo>
                      <a:pt x="2948" y="862"/>
                    </a:lnTo>
                    <a:lnTo>
                      <a:pt x="2916" y="849"/>
                    </a:lnTo>
                    <a:lnTo>
                      <a:pt x="2849" y="824"/>
                    </a:lnTo>
                    <a:lnTo>
                      <a:pt x="2787" y="809"/>
                    </a:lnTo>
                    <a:lnTo>
                      <a:pt x="2755" y="809"/>
                    </a:lnTo>
                    <a:lnTo>
                      <a:pt x="2695" y="790"/>
                    </a:lnTo>
                    <a:lnTo>
                      <a:pt x="2632" y="771"/>
                    </a:lnTo>
                    <a:lnTo>
                      <a:pt x="2515" y="735"/>
                    </a:lnTo>
                    <a:lnTo>
                      <a:pt x="2496" y="718"/>
                    </a:lnTo>
                    <a:lnTo>
                      <a:pt x="2386" y="680"/>
                    </a:lnTo>
                    <a:lnTo>
                      <a:pt x="2202" y="627"/>
                    </a:lnTo>
                    <a:lnTo>
                      <a:pt x="2143" y="606"/>
                    </a:lnTo>
                    <a:lnTo>
                      <a:pt x="2026" y="568"/>
                    </a:lnTo>
                    <a:lnTo>
                      <a:pt x="1970" y="559"/>
                    </a:lnTo>
                    <a:lnTo>
                      <a:pt x="1943" y="553"/>
                    </a:lnTo>
                    <a:lnTo>
                      <a:pt x="1869" y="540"/>
                    </a:lnTo>
                    <a:lnTo>
                      <a:pt x="1790" y="536"/>
                    </a:lnTo>
                    <a:lnTo>
                      <a:pt x="1761" y="515"/>
                    </a:lnTo>
                    <a:lnTo>
                      <a:pt x="1729" y="504"/>
                    </a:lnTo>
                    <a:lnTo>
                      <a:pt x="1642" y="478"/>
                    </a:lnTo>
                    <a:lnTo>
                      <a:pt x="1583" y="460"/>
                    </a:lnTo>
                    <a:lnTo>
                      <a:pt x="1500" y="443"/>
                    </a:lnTo>
                    <a:lnTo>
                      <a:pt x="1449" y="443"/>
                    </a:lnTo>
                    <a:lnTo>
                      <a:pt x="1424" y="425"/>
                    </a:lnTo>
                    <a:lnTo>
                      <a:pt x="1366" y="425"/>
                    </a:lnTo>
                    <a:lnTo>
                      <a:pt x="1207" y="375"/>
                    </a:lnTo>
                    <a:lnTo>
                      <a:pt x="1126" y="368"/>
                    </a:lnTo>
                    <a:lnTo>
                      <a:pt x="963" y="332"/>
                    </a:lnTo>
                    <a:lnTo>
                      <a:pt x="858" y="296"/>
                    </a:lnTo>
                    <a:lnTo>
                      <a:pt x="785" y="286"/>
                    </a:lnTo>
                    <a:lnTo>
                      <a:pt x="754" y="279"/>
                    </a:lnTo>
                    <a:lnTo>
                      <a:pt x="704" y="279"/>
                    </a:lnTo>
                    <a:lnTo>
                      <a:pt x="603" y="250"/>
                    </a:lnTo>
                    <a:lnTo>
                      <a:pt x="578" y="243"/>
                    </a:lnTo>
                    <a:lnTo>
                      <a:pt x="495" y="224"/>
                    </a:lnTo>
                    <a:lnTo>
                      <a:pt x="420" y="211"/>
                    </a:lnTo>
                    <a:lnTo>
                      <a:pt x="394" y="203"/>
                    </a:lnTo>
                    <a:lnTo>
                      <a:pt x="323" y="194"/>
                    </a:lnTo>
                    <a:lnTo>
                      <a:pt x="294" y="186"/>
                    </a:lnTo>
                    <a:lnTo>
                      <a:pt x="142" y="171"/>
                    </a:lnTo>
                    <a:lnTo>
                      <a:pt x="39" y="142"/>
                    </a:lnTo>
                    <a:lnTo>
                      <a:pt x="0" y="114"/>
                    </a:lnTo>
                    <a:lnTo>
                      <a:pt x="16" y="97"/>
                    </a:lnTo>
                    <a:lnTo>
                      <a:pt x="16" y="65"/>
                    </a:lnTo>
                    <a:lnTo>
                      <a:pt x="60" y="29"/>
                    </a:lnTo>
                    <a:lnTo>
                      <a:pt x="102" y="0"/>
                    </a:lnTo>
                    <a:lnTo>
                      <a:pt x="177" y="12"/>
                    </a:lnTo>
                    <a:lnTo>
                      <a:pt x="217" y="29"/>
                    </a:lnTo>
                    <a:lnTo>
                      <a:pt x="374" y="65"/>
                    </a:lnTo>
                    <a:lnTo>
                      <a:pt x="428" y="80"/>
                    </a:lnTo>
                    <a:lnTo>
                      <a:pt x="595" y="103"/>
                    </a:lnTo>
                    <a:lnTo>
                      <a:pt x="630" y="114"/>
                    </a:lnTo>
                    <a:lnTo>
                      <a:pt x="919" y="175"/>
                    </a:lnTo>
                    <a:lnTo>
                      <a:pt x="979" y="194"/>
                    </a:lnTo>
                    <a:lnTo>
                      <a:pt x="1073" y="211"/>
                    </a:lnTo>
                    <a:lnTo>
                      <a:pt x="1113" y="224"/>
                    </a:lnTo>
                    <a:lnTo>
                      <a:pt x="1215" y="243"/>
                    </a:lnTo>
                    <a:lnTo>
                      <a:pt x="1264" y="266"/>
                    </a:lnTo>
                    <a:lnTo>
                      <a:pt x="1381" y="286"/>
                    </a:lnTo>
                    <a:lnTo>
                      <a:pt x="1523" y="322"/>
                    </a:lnTo>
                    <a:lnTo>
                      <a:pt x="1658" y="354"/>
                    </a:lnTo>
                    <a:lnTo>
                      <a:pt x="1729" y="375"/>
                    </a:lnTo>
                    <a:lnTo>
                      <a:pt x="1884" y="392"/>
                    </a:lnTo>
                    <a:lnTo>
                      <a:pt x="1903" y="407"/>
                    </a:lnTo>
                    <a:lnTo>
                      <a:pt x="2164" y="468"/>
                    </a:lnTo>
                    <a:lnTo>
                      <a:pt x="2327" y="521"/>
                    </a:lnTo>
                    <a:lnTo>
                      <a:pt x="2386" y="540"/>
                    </a:lnTo>
                    <a:lnTo>
                      <a:pt x="2448" y="553"/>
                    </a:lnTo>
                    <a:lnTo>
                      <a:pt x="2431" y="485"/>
                    </a:lnTo>
                    <a:lnTo>
                      <a:pt x="2411" y="485"/>
                    </a:lnTo>
                    <a:lnTo>
                      <a:pt x="2381" y="496"/>
                    </a:lnTo>
                    <a:lnTo>
                      <a:pt x="2319" y="504"/>
                    </a:lnTo>
                    <a:lnTo>
                      <a:pt x="2308" y="502"/>
                    </a:lnTo>
                    <a:lnTo>
                      <a:pt x="2300" y="502"/>
                    </a:lnTo>
                    <a:lnTo>
                      <a:pt x="2291" y="500"/>
                    </a:lnTo>
                    <a:lnTo>
                      <a:pt x="2283" y="498"/>
                    </a:lnTo>
                    <a:lnTo>
                      <a:pt x="2275" y="496"/>
                    </a:lnTo>
                    <a:lnTo>
                      <a:pt x="2269" y="495"/>
                    </a:lnTo>
                    <a:lnTo>
                      <a:pt x="2268" y="491"/>
                    </a:lnTo>
                    <a:lnTo>
                      <a:pt x="2268" y="487"/>
                    </a:lnTo>
                    <a:lnTo>
                      <a:pt x="2268" y="483"/>
                    </a:lnTo>
                    <a:lnTo>
                      <a:pt x="2269" y="478"/>
                    </a:lnTo>
                    <a:lnTo>
                      <a:pt x="2294" y="443"/>
                    </a:lnTo>
                    <a:lnTo>
                      <a:pt x="2306" y="425"/>
                    </a:lnTo>
                    <a:lnTo>
                      <a:pt x="2306" y="407"/>
                    </a:lnTo>
                    <a:lnTo>
                      <a:pt x="2314" y="368"/>
                    </a:lnTo>
                    <a:lnTo>
                      <a:pt x="2331" y="354"/>
                    </a:lnTo>
                    <a:lnTo>
                      <a:pt x="2386" y="354"/>
                    </a:lnTo>
                    <a:lnTo>
                      <a:pt x="2465" y="332"/>
                    </a:lnTo>
                    <a:lnTo>
                      <a:pt x="2565" y="315"/>
                    </a:lnTo>
                    <a:lnTo>
                      <a:pt x="2620" y="296"/>
                    </a:lnTo>
                    <a:lnTo>
                      <a:pt x="2640" y="296"/>
                    </a:lnTo>
                    <a:lnTo>
                      <a:pt x="2728" y="315"/>
                    </a:lnTo>
                    <a:lnTo>
                      <a:pt x="2774" y="315"/>
                    </a:lnTo>
                    <a:lnTo>
                      <a:pt x="2805" y="339"/>
                    </a:lnTo>
                    <a:lnTo>
                      <a:pt x="2833" y="354"/>
                    </a:lnTo>
                    <a:lnTo>
                      <a:pt x="2830" y="383"/>
                    </a:lnTo>
                    <a:lnTo>
                      <a:pt x="2774" y="392"/>
                    </a:lnTo>
                    <a:lnTo>
                      <a:pt x="2747" y="407"/>
                    </a:lnTo>
                    <a:lnTo>
                      <a:pt x="2707" y="425"/>
                    </a:lnTo>
                    <a:lnTo>
                      <a:pt x="2699" y="443"/>
                    </a:lnTo>
                    <a:lnTo>
                      <a:pt x="2653" y="468"/>
                    </a:lnTo>
                    <a:lnTo>
                      <a:pt x="2605" y="496"/>
                    </a:lnTo>
                    <a:lnTo>
                      <a:pt x="2588" y="515"/>
                    </a:lnTo>
                    <a:lnTo>
                      <a:pt x="2565" y="536"/>
                    </a:lnTo>
                    <a:lnTo>
                      <a:pt x="2546" y="553"/>
                    </a:lnTo>
                    <a:lnTo>
                      <a:pt x="2528" y="568"/>
                    </a:lnTo>
                    <a:lnTo>
                      <a:pt x="2507" y="589"/>
                    </a:lnTo>
                    <a:lnTo>
                      <a:pt x="2573" y="612"/>
                    </a:lnTo>
                    <a:lnTo>
                      <a:pt x="2605" y="612"/>
                    </a:lnTo>
                    <a:lnTo>
                      <a:pt x="2728" y="650"/>
                    </a:lnTo>
                    <a:lnTo>
                      <a:pt x="2787" y="667"/>
                    </a:lnTo>
                    <a:lnTo>
                      <a:pt x="2849" y="686"/>
                    </a:lnTo>
                    <a:lnTo>
                      <a:pt x="2908" y="703"/>
                    </a:lnTo>
                    <a:lnTo>
                      <a:pt x="2968" y="720"/>
                    </a:lnTo>
                    <a:lnTo>
                      <a:pt x="3031" y="739"/>
                    </a:lnTo>
                    <a:lnTo>
                      <a:pt x="3064" y="748"/>
                    </a:lnTo>
                    <a:lnTo>
                      <a:pt x="3117" y="779"/>
                    </a:lnTo>
                    <a:lnTo>
                      <a:pt x="3215" y="790"/>
                    </a:lnTo>
                    <a:lnTo>
                      <a:pt x="3244" y="809"/>
                    </a:lnTo>
                    <a:lnTo>
                      <a:pt x="3300" y="833"/>
                    </a:lnTo>
                    <a:lnTo>
                      <a:pt x="3332" y="833"/>
                    </a:lnTo>
                    <a:lnTo>
                      <a:pt x="3369" y="849"/>
                    </a:lnTo>
                    <a:lnTo>
                      <a:pt x="3417" y="862"/>
                    </a:lnTo>
                    <a:lnTo>
                      <a:pt x="3470" y="886"/>
                    </a:lnTo>
                    <a:lnTo>
                      <a:pt x="3510" y="902"/>
                    </a:lnTo>
                    <a:lnTo>
                      <a:pt x="3576" y="921"/>
                    </a:lnTo>
                    <a:lnTo>
                      <a:pt x="3610" y="939"/>
                    </a:lnTo>
                    <a:lnTo>
                      <a:pt x="3700" y="970"/>
                    </a:lnTo>
                    <a:lnTo>
                      <a:pt x="3752" y="992"/>
                    </a:lnTo>
                    <a:lnTo>
                      <a:pt x="3842" y="1023"/>
                    </a:lnTo>
                    <a:lnTo>
                      <a:pt x="3894" y="1051"/>
                    </a:lnTo>
                    <a:lnTo>
                      <a:pt x="3934" y="1068"/>
                    </a:lnTo>
                    <a:lnTo>
                      <a:pt x="3994" y="1083"/>
                    </a:lnTo>
                    <a:lnTo>
                      <a:pt x="4036" y="1104"/>
                    </a:lnTo>
                    <a:lnTo>
                      <a:pt x="4094" y="1121"/>
                    </a:lnTo>
                    <a:lnTo>
                      <a:pt x="4136" y="1142"/>
                    </a:lnTo>
                    <a:lnTo>
                      <a:pt x="4170" y="1151"/>
                    </a:lnTo>
                    <a:lnTo>
                      <a:pt x="4222" y="1174"/>
                    </a:lnTo>
                    <a:lnTo>
                      <a:pt x="4257" y="1189"/>
                    </a:lnTo>
                    <a:lnTo>
                      <a:pt x="4458" y="1233"/>
                    </a:lnTo>
                    <a:lnTo>
                      <a:pt x="4481" y="1242"/>
                    </a:lnTo>
                    <a:lnTo>
                      <a:pt x="4481" y="1267"/>
                    </a:lnTo>
                    <a:lnTo>
                      <a:pt x="4481" y="1286"/>
                    </a:lnTo>
                    <a:lnTo>
                      <a:pt x="4462" y="1324"/>
                    </a:lnTo>
                    <a:lnTo>
                      <a:pt x="4437" y="1354"/>
                    </a:lnTo>
                    <a:lnTo>
                      <a:pt x="4391" y="1377"/>
                    </a:lnTo>
                    <a:lnTo>
                      <a:pt x="4337" y="1371"/>
                    </a:lnTo>
                    <a:close/>
                  </a:path>
                </a:pathLst>
              </a:custGeom>
              <a:solidFill>
                <a:srgbClr val="E8AB5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1036" name="Freeform 11"/>
            <p:cNvSpPr>
              <a:spLocks/>
            </p:cNvSpPr>
            <p:nvPr/>
          </p:nvSpPr>
          <p:spPr bwMode="auto">
            <a:xfrm>
              <a:off x="1784350" y="3260358"/>
              <a:ext cx="431800" cy="265083"/>
            </a:xfrm>
            <a:custGeom>
              <a:avLst/>
              <a:gdLst>
                <a:gd name="T0" fmla="*/ 37801545 w 272"/>
                <a:gd name="T1" fmla="*/ 415827306 h 167"/>
                <a:gd name="T2" fmla="*/ 0 w 272"/>
                <a:gd name="T3" fmla="*/ 415827306 h 167"/>
                <a:gd name="T4" fmla="*/ 0 w 272"/>
                <a:gd name="T5" fmla="*/ 224295140 h 167"/>
                <a:gd name="T6" fmla="*/ 83165937 w 272"/>
                <a:gd name="T7" fmla="*/ 186491896 h 167"/>
                <a:gd name="T8" fmla="*/ 148688408 w 272"/>
                <a:gd name="T9" fmla="*/ 138609648 h 167"/>
                <a:gd name="T10" fmla="*/ 252015611 w 272"/>
                <a:gd name="T11" fmla="*/ 110887093 h 167"/>
                <a:gd name="T12" fmla="*/ 378023367 w 272"/>
                <a:gd name="T13" fmla="*/ 32762887 h 167"/>
                <a:gd name="T14" fmla="*/ 546873066 w 272"/>
                <a:gd name="T15" fmla="*/ 0 h 167"/>
                <a:gd name="T16" fmla="*/ 652721168 w 272"/>
                <a:gd name="T17" fmla="*/ 32762887 h 167"/>
                <a:gd name="T18" fmla="*/ 685482391 w 272"/>
                <a:gd name="T19" fmla="*/ 110887093 h 167"/>
                <a:gd name="T20" fmla="*/ 652721168 w 272"/>
                <a:gd name="T21" fmla="*/ 224295140 h 167"/>
                <a:gd name="T22" fmla="*/ 632558340 w 272"/>
                <a:gd name="T23" fmla="*/ 320061223 h 167"/>
                <a:gd name="T24" fmla="*/ 589716496 w 272"/>
                <a:gd name="T25" fmla="*/ 320061223 h 167"/>
                <a:gd name="T26" fmla="*/ 498990912 w 272"/>
                <a:gd name="T27" fmla="*/ 415827306 h 167"/>
                <a:gd name="T28" fmla="*/ 315018695 w 272"/>
                <a:gd name="T29" fmla="*/ 420867726 h 167"/>
                <a:gd name="T30" fmla="*/ 37801545 w 272"/>
                <a:gd name="T31" fmla="*/ 415827306 h 16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2"/>
                <a:gd name="T49" fmla="*/ 0 h 167"/>
                <a:gd name="T50" fmla="*/ 272 w 272"/>
                <a:gd name="T51" fmla="*/ 167 h 16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2" h="167">
                  <a:moveTo>
                    <a:pt x="15" y="165"/>
                  </a:moveTo>
                  <a:lnTo>
                    <a:pt x="0" y="165"/>
                  </a:lnTo>
                  <a:lnTo>
                    <a:pt x="0" y="89"/>
                  </a:lnTo>
                  <a:lnTo>
                    <a:pt x="33" y="74"/>
                  </a:lnTo>
                  <a:lnTo>
                    <a:pt x="59" y="55"/>
                  </a:lnTo>
                  <a:lnTo>
                    <a:pt x="100" y="44"/>
                  </a:lnTo>
                  <a:lnTo>
                    <a:pt x="150" y="13"/>
                  </a:lnTo>
                  <a:lnTo>
                    <a:pt x="217" y="0"/>
                  </a:lnTo>
                  <a:lnTo>
                    <a:pt x="259" y="13"/>
                  </a:lnTo>
                  <a:lnTo>
                    <a:pt x="272" y="44"/>
                  </a:lnTo>
                  <a:lnTo>
                    <a:pt x="259" y="89"/>
                  </a:lnTo>
                  <a:lnTo>
                    <a:pt x="251" y="127"/>
                  </a:lnTo>
                  <a:lnTo>
                    <a:pt x="234" y="127"/>
                  </a:lnTo>
                  <a:lnTo>
                    <a:pt x="198" y="165"/>
                  </a:lnTo>
                  <a:lnTo>
                    <a:pt x="125" y="167"/>
                  </a:lnTo>
                  <a:lnTo>
                    <a:pt x="15" y="165"/>
                  </a:lnTo>
                  <a:close/>
                </a:path>
              </a:pathLst>
            </a:custGeom>
            <a:solidFill>
              <a:srgbClr val="E8AB5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>
                <a:latin typeface="Candara" panose="020E0502030303020204" pitchFamily="34" charset="0"/>
              </a:endParaRPr>
            </a:p>
          </p:txBody>
        </p:sp>
        <p:sp>
          <p:nvSpPr>
            <p:cNvPr id="1037" name="Freeform 12"/>
            <p:cNvSpPr>
              <a:spLocks/>
            </p:cNvSpPr>
            <p:nvPr/>
          </p:nvSpPr>
          <p:spPr bwMode="auto">
            <a:xfrm>
              <a:off x="1366838" y="3055594"/>
              <a:ext cx="603250" cy="376195"/>
            </a:xfrm>
            <a:custGeom>
              <a:avLst/>
              <a:gdLst>
                <a:gd name="T0" fmla="*/ 146169065 w 380"/>
                <a:gd name="T1" fmla="*/ 597275488 h 237"/>
                <a:gd name="T2" fmla="*/ 47883760 w 380"/>
                <a:gd name="T3" fmla="*/ 597275488 h 237"/>
                <a:gd name="T4" fmla="*/ 47883760 w 380"/>
                <a:gd name="T5" fmla="*/ 549393389 h 237"/>
                <a:gd name="T6" fmla="*/ 0 w 380"/>
                <a:gd name="T7" fmla="*/ 549393389 h 237"/>
                <a:gd name="T8" fmla="*/ 0 w 380"/>
                <a:gd name="T9" fmla="*/ 415824427 h 237"/>
                <a:gd name="T10" fmla="*/ 88206259 w 380"/>
                <a:gd name="T11" fmla="*/ 357861719 h 237"/>
                <a:gd name="T12" fmla="*/ 146169065 w 380"/>
                <a:gd name="T13" fmla="*/ 287297456 h 237"/>
                <a:gd name="T14" fmla="*/ 236894711 w 380"/>
                <a:gd name="T15" fmla="*/ 224292856 h 237"/>
                <a:gd name="T16" fmla="*/ 504031287 w 380"/>
                <a:gd name="T17" fmla="*/ 90725506 h 237"/>
                <a:gd name="T18" fmla="*/ 642639042 w 380"/>
                <a:gd name="T19" fmla="*/ 52922428 h 237"/>
                <a:gd name="T20" fmla="*/ 662801873 w 380"/>
                <a:gd name="T21" fmla="*/ 0 h 237"/>
                <a:gd name="T22" fmla="*/ 861893558 w 380"/>
                <a:gd name="T23" fmla="*/ 0 h 237"/>
                <a:gd name="T24" fmla="*/ 957659464 w 380"/>
                <a:gd name="T25" fmla="*/ 110886749 h 237"/>
                <a:gd name="T26" fmla="*/ 957659464 w 380"/>
                <a:gd name="T27" fmla="*/ 282257151 h 237"/>
                <a:gd name="T28" fmla="*/ 894656372 w 380"/>
                <a:gd name="T29" fmla="*/ 282257151 h 237"/>
                <a:gd name="T30" fmla="*/ 662801873 w 380"/>
                <a:gd name="T31" fmla="*/ 395663209 h 237"/>
                <a:gd name="T32" fmla="*/ 574595639 w 380"/>
                <a:gd name="T33" fmla="*/ 463708213 h 237"/>
                <a:gd name="T34" fmla="*/ 451108816 w 380"/>
                <a:gd name="T35" fmla="*/ 473788822 h 237"/>
                <a:gd name="T36" fmla="*/ 352821861 w 380"/>
                <a:gd name="T37" fmla="*/ 549393389 h 237"/>
                <a:gd name="T38" fmla="*/ 257055954 w 380"/>
                <a:gd name="T39" fmla="*/ 597275488 h 237"/>
                <a:gd name="T40" fmla="*/ 146169065 w 380"/>
                <a:gd name="T41" fmla="*/ 597275488 h 2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80"/>
                <a:gd name="T64" fmla="*/ 0 h 237"/>
                <a:gd name="T65" fmla="*/ 380 w 380"/>
                <a:gd name="T66" fmla="*/ 237 h 2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80" h="237">
                  <a:moveTo>
                    <a:pt x="58" y="237"/>
                  </a:moveTo>
                  <a:lnTo>
                    <a:pt x="19" y="237"/>
                  </a:lnTo>
                  <a:lnTo>
                    <a:pt x="19" y="218"/>
                  </a:lnTo>
                  <a:lnTo>
                    <a:pt x="0" y="218"/>
                  </a:lnTo>
                  <a:lnTo>
                    <a:pt x="0" y="165"/>
                  </a:lnTo>
                  <a:lnTo>
                    <a:pt x="35" y="142"/>
                  </a:lnTo>
                  <a:lnTo>
                    <a:pt x="58" y="114"/>
                  </a:lnTo>
                  <a:lnTo>
                    <a:pt x="94" y="89"/>
                  </a:lnTo>
                  <a:lnTo>
                    <a:pt x="200" y="36"/>
                  </a:lnTo>
                  <a:lnTo>
                    <a:pt x="255" y="21"/>
                  </a:lnTo>
                  <a:lnTo>
                    <a:pt x="263" y="0"/>
                  </a:lnTo>
                  <a:lnTo>
                    <a:pt x="342" y="0"/>
                  </a:lnTo>
                  <a:lnTo>
                    <a:pt x="380" y="44"/>
                  </a:lnTo>
                  <a:lnTo>
                    <a:pt x="380" y="112"/>
                  </a:lnTo>
                  <a:lnTo>
                    <a:pt x="355" y="112"/>
                  </a:lnTo>
                  <a:lnTo>
                    <a:pt x="263" y="157"/>
                  </a:lnTo>
                  <a:lnTo>
                    <a:pt x="228" y="184"/>
                  </a:lnTo>
                  <a:lnTo>
                    <a:pt x="179" y="188"/>
                  </a:lnTo>
                  <a:lnTo>
                    <a:pt x="140" y="218"/>
                  </a:lnTo>
                  <a:lnTo>
                    <a:pt x="102" y="237"/>
                  </a:lnTo>
                  <a:lnTo>
                    <a:pt x="58" y="237"/>
                  </a:lnTo>
                  <a:close/>
                </a:path>
              </a:pathLst>
            </a:custGeom>
            <a:solidFill>
              <a:srgbClr val="E8AB5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>
                <a:latin typeface="Candara" panose="020E0502030303020204" pitchFamily="34" charset="0"/>
              </a:endParaRPr>
            </a:p>
          </p:txBody>
        </p:sp>
        <p:sp>
          <p:nvSpPr>
            <p:cNvPr id="1038" name="Freeform 13"/>
            <p:cNvSpPr>
              <a:spLocks/>
            </p:cNvSpPr>
            <p:nvPr/>
          </p:nvSpPr>
          <p:spPr bwMode="auto">
            <a:xfrm>
              <a:off x="487363" y="2331775"/>
              <a:ext cx="2122487" cy="492070"/>
            </a:xfrm>
            <a:custGeom>
              <a:avLst/>
              <a:gdLst>
                <a:gd name="T0" fmla="*/ 2147483647 w 1337"/>
                <a:gd name="T1" fmla="*/ 781248328 h 310"/>
                <a:gd name="T2" fmla="*/ 2147483647 w 1337"/>
                <a:gd name="T3" fmla="*/ 763608035 h 310"/>
                <a:gd name="T4" fmla="*/ 2147483647 w 1337"/>
                <a:gd name="T5" fmla="*/ 738406483 h 310"/>
                <a:gd name="T6" fmla="*/ 2147483647 w 1337"/>
                <a:gd name="T7" fmla="*/ 667842135 h 310"/>
                <a:gd name="T8" fmla="*/ 2147483647 w 1337"/>
                <a:gd name="T9" fmla="*/ 647680893 h 310"/>
                <a:gd name="T10" fmla="*/ 2147483647 w 1337"/>
                <a:gd name="T11" fmla="*/ 609877771 h 310"/>
                <a:gd name="T12" fmla="*/ 2142132319 w 1337"/>
                <a:gd name="T13" fmla="*/ 597276201 h 310"/>
                <a:gd name="T14" fmla="*/ 1995963345 w 1337"/>
                <a:gd name="T15" fmla="*/ 597276201 h 310"/>
                <a:gd name="T16" fmla="*/ 1990923035 w 1337"/>
                <a:gd name="T17" fmla="*/ 587195580 h 310"/>
                <a:gd name="T18" fmla="*/ 1890116846 w 1337"/>
                <a:gd name="T19" fmla="*/ 549394045 h 310"/>
                <a:gd name="T20" fmla="*/ 1701104447 w 1337"/>
                <a:gd name="T21" fmla="*/ 519152182 h 310"/>
                <a:gd name="T22" fmla="*/ 1653221904 w 1337"/>
                <a:gd name="T23" fmla="*/ 539313424 h 310"/>
                <a:gd name="T24" fmla="*/ 1043344458 w 1337"/>
                <a:gd name="T25" fmla="*/ 433466903 h 310"/>
                <a:gd name="T26" fmla="*/ 985380105 w 1337"/>
                <a:gd name="T27" fmla="*/ 415824923 h 310"/>
                <a:gd name="T28" fmla="*/ 738404742 w 1337"/>
                <a:gd name="T29" fmla="*/ 385584647 h 310"/>
                <a:gd name="T30" fmla="*/ 622477624 w 1337"/>
                <a:gd name="T31" fmla="*/ 367942767 h 310"/>
                <a:gd name="T32" fmla="*/ 526711744 w 1337"/>
                <a:gd name="T33" fmla="*/ 367942767 h 310"/>
                <a:gd name="T34" fmla="*/ 478829598 w 1337"/>
                <a:gd name="T35" fmla="*/ 400703991 h 310"/>
                <a:gd name="T36" fmla="*/ 415824837 w 1337"/>
                <a:gd name="T37" fmla="*/ 400703991 h 310"/>
                <a:gd name="T38" fmla="*/ 378023310 w 1337"/>
                <a:gd name="T39" fmla="*/ 400703991 h 310"/>
                <a:gd name="T40" fmla="*/ 317539596 w 1337"/>
                <a:gd name="T41" fmla="*/ 400703991 h 310"/>
                <a:gd name="T42" fmla="*/ 32761230 w 1337"/>
                <a:gd name="T43" fmla="*/ 325100921 h 310"/>
                <a:gd name="T44" fmla="*/ 0 w 1337"/>
                <a:gd name="T45" fmla="*/ 234373744 h 310"/>
                <a:gd name="T46" fmla="*/ 32761230 w 1337"/>
                <a:gd name="T47" fmla="*/ 90725614 h 310"/>
                <a:gd name="T48" fmla="*/ 78124028 w 1337"/>
                <a:gd name="T49" fmla="*/ 52922491 h 310"/>
                <a:gd name="T50" fmla="*/ 221773716 w 1337"/>
                <a:gd name="T51" fmla="*/ 52922491 h 310"/>
                <a:gd name="T52" fmla="*/ 357862072 w 1337"/>
                <a:gd name="T53" fmla="*/ 0 h 310"/>
                <a:gd name="T54" fmla="*/ 1411287049 w 1337"/>
                <a:gd name="T55" fmla="*/ 133567485 h 310"/>
                <a:gd name="T56" fmla="*/ 2147483647 w 1337"/>
                <a:gd name="T57" fmla="*/ 282257488 h 310"/>
                <a:gd name="T58" fmla="*/ 2147483647 w 1337"/>
                <a:gd name="T59" fmla="*/ 282257488 h 310"/>
                <a:gd name="T60" fmla="*/ 2147483647 w 1337"/>
                <a:gd name="T61" fmla="*/ 325100921 h 310"/>
                <a:gd name="T62" fmla="*/ 2147483647 w 1337"/>
                <a:gd name="T63" fmla="*/ 367942767 h 310"/>
                <a:gd name="T64" fmla="*/ 2147483647 w 1337"/>
                <a:gd name="T65" fmla="*/ 415824923 h 310"/>
                <a:gd name="T66" fmla="*/ 2147483647 w 1337"/>
                <a:gd name="T67" fmla="*/ 476308748 h 310"/>
                <a:gd name="T68" fmla="*/ 2147483647 w 1337"/>
                <a:gd name="T69" fmla="*/ 519152182 h 310"/>
                <a:gd name="T70" fmla="*/ 2147483647 w 1337"/>
                <a:gd name="T71" fmla="*/ 567034338 h 310"/>
                <a:gd name="T72" fmla="*/ 2147483647 w 1337"/>
                <a:gd name="T73" fmla="*/ 667842135 h 310"/>
                <a:gd name="T74" fmla="*/ 2147483647 w 1337"/>
                <a:gd name="T75" fmla="*/ 720764602 h 310"/>
                <a:gd name="T76" fmla="*/ 2147483647 w 1337"/>
                <a:gd name="T77" fmla="*/ 763608035 h 310"/>
                <a:gd name="T78" fmla="*/ 2147483647 w 1337"/>
                <a:gd name="T79" fmla="*/ 781248328 h 3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37"/>
                <a:gd name="T121" fmla="*/ 0 h 310"/>
                <a:gd name="T122" fmla="*/ 1337 w 1337"/>
                <a:gd name="T123" fmla="*/ 310 h 31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37" h="310">
                  <a:moveTo>
                    <a:pt x="1176" y="310"/>
                  </a:moveTo>
                  <a:lnTo>
                    <a:pt x="1118" y="303"/>
                  </a:lnTo>
                  <a:lnTo>
                    <a:pt x="1059" y="293"/>
                  </a:lnTo>
                  <a:lnTo>
                    <a:pt x="974" y="265"/>
                  </a:lnTo>
                  <a:lnTo>
                    <a:pt x="947" y="257"/>
                  </a:lnTo>
                  <a:lnTo>
                    <a:pt x="876" y="242"/>
                  </a:lnTo>
                  <a:lnTo>
                    <a:pt x="850" y="237"/>
                  </a:lnTo>
                  <a:lnTo>
                    <a:pt x="792" y="237"/>
                  </a:lnTo>
                  <a:lnTo>
                    <a:pt x="790" y="233"/>
                  </a:lnTo>
                  <a:lnTo>
                    <a:pt x="750" y="218"/>
                  </a:lnTo>
                  <a:lnTo>
                    <a:pt x="675" y="206"/>
                  </a:lnTo>
                  <a:lnTo>
                    <a:pt x="656" y="214"/>
                  </a:lnTo>
                  <a:lnTo>
                    <a:pt x="414" y="172"/>
                  </a:lnTo>
                  <a:lnTo>
                    <a:pt x="391" y="165"/>
                  </a:lnTo>
                  <a:lnTo>
                    <a:pt x="293" y="153"/>
                  </a:lnTo>
                  <a:lnTo>
                    <a:pt x="247" y="146"/>
                  </a:lnTo>
                  <a:lnTo>
                    <a:pt x="209" y="146"/>
                  </a:lnTo>
                  <a:lnTo>
                    <a:pt x="190" y="159"/>
                  </a:lnTo>
                  <a:lnTo>
                    <a:pt x="165" y="159"/>
                  </a:lnTo>
                  <a:lnTo>
                    <a:pt x="150" y="159"/>
                  </a:lnTo>
                  <a:lnTo>
                    <a:pt x="126" y="159"/>
                  </a:lnTo>
                  <a:lnTo>
                    <a:pt x="13" y="129"/>
                  </a:lnTo>
                  <a:lnTo>
                    <a:pt x="0" y="93"/>
                  </a:lnTo>
                  <a:lnTo>
                    <a:pt x="13" y="36"/>
                  </a:lnTo>
                  <a:lnTo>
                    <a:pt x="31" y="21"/>
                  </a:lnTo>
                  <a:lnTo>
                    <a:pt x="88" y="21"/>
                  </a:lnTo>
                  <a:lnTo>
                    <a:pt x="142" y="0"/>
                  </a:lnTo>
                  <a:lnTo>
                    <a:pt x="560" y="53"/>
                  </a:lnTo>
                  <a:lnTo>
                    <a:pt x="888" y="112"/>
                  </a:lnTo>
                  <a:lnTo>
                    <a:pt x="942" y="112"/>
                  </a:lnTo>
                  <a:lnTo>
                    <a:pt x="1086" y="129"/>
                  </a:lnTo>
                  <a:lnTo>
                    <a:pt x="1203" y="146"/>
                  </a:lnTo>
                  <a:lnTo>
                    <a:pt x="1318" y="165"/>
                  </a:lnTo>
                  <a:lnTo>
                    <a:pt x="1327" y="189"/>
                  </a:lnTo>
                  <a:lnTo>
                    <a:pt x="1337" y="206"/>
                  </a:lnTo>
                  <a:lnTo>
                    <a:pt x="1337" y="225"/>
                  </a:lnTo>
                  <a:lnTo>
                    <a:pt x="1318" y="265"/>
                  </a:lnTo>
                  <a:lnTo>
                    <a:pt x="1310" y="286"/>
                  </a:lnTo>
                  <a:lnTo>
                    <a:pt x="1270" y="303"/>
                  </a:lnTo>
                  <a:lnTo>
                    <a:pt x="1176" y="310"/>
                  </a:lnTo>
                  <a:close/>
                </a:path>
              </a:pathLst>
            </a:custGeom>
            <a:solidFill>
              <a:srgbClr val="E8AB5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>
                <a:latin typeface="Candara" panose="020E0502030303020204" pitchFamily="34" charset="0"/>
              </a:endParaRPr>
            </a:p>
          </p:txBody>
        </p:sp>
        <p:sp>
          <p:nvSpPr>
            <p:cNvPr id="1066" name="Freeform 47"/>
            <p:cNvSpPr>
              <a:spLocks/>
            </p:cNvSpPr>
            <p:nvPr/>
          </p:nvSpPr>
          <p:spPr bwMode="auto">
            <a:xfrm>
              <a:off x="904875" y="2728605"/>
              <a:ext cx="1266825" cy="293654"/>
            </a:xfrm>
            <a:custGeom>
              <a:avLst/>
              <a:gdLst>
                <a:gd name="T0" fmla="*/ 1602819282 w 798"/>
                <a:gd name="T1" fmla="*/ 463708006 h 185"/>
                <a:gd name="T2" fmla="*/ 1048385076 w 798"/>
                <a:gd name="T3" fmla="*/ 405743637 h 185"/>
                <a:gd name="T4" fmla="*/ 995462605 w 798"/>
                <a:gd name="T5" fmla="*/ 405743637 h 185"/>
                <a:gd name="T6" fmla="*/ 947578857 w 798"/>
                <a:gd name="T7" fmla="*/ 405743637 h 185"/>
                <a:gd name="T8" fmla="*/ 902216058 w 798"/>
                <a:gd name="T9" fmla="*/ 405743637 h 185"/>
                <a:gd name="T10" fmla="*/ 849293587 w 798"/>
                <a:gd name="T11" fmla="*/ 405743637 h 185"/>
                <a:gd name="T12" fmla="*/ 781248397 w 798"/>
                <a:gd name="T13" fmla="*/ 420864643 h 185"/>
                <a:gd name="T14" fmla="*/ 743446858 w 798"/>
                <a:gd name="T15" fmla="*/ 420864643 h 185"/>
                <a:gd name="T16" fmla="*/ 642639052 w 798"/>
                <a:gd name="T17" fmla="*/ 420864643 h 185"/>
                <a:gd name="T18" fmla="*/ 22682199 w 798"/>
                <a:gd name="T19" fmla="*/ 380542126 h 185"/>
                <a:gd name="T20" fmla="*/ 12601574 w 798"/>
                <a:gd name="T21" fmla="*/ 241934608 h 185"/>
                <a:gd name="T22" fmla="*/ 0 w 798"/>
                <a:gd name="T23" fmla="*/ 196571838 h 185"/>
                <a:gd name="T24" fmla="*/ 22682199 w 798"/>
                <a:gd name="T25" fmla="*/ 100806070 h 185"/>
                <a:gd name="T26" fmla="*/ 120967513 w 798"/>
                <a:gd name="T27" fmla="*/ 63003009 h 185"/>
                <a:gd name="T28" fmla="*/ 138607807 w 798"/>
                <a:gd name="T29" fmla="*/ 22680573 h 185"/>
                <a:gd name="T30" fmla="*/ 365423437 w 798"/>
                <a:gd name="T31" fmla="*/ 22680573 h 185"/>
                <a:gd name="T32" fmla="*/ 420866957 w 798"/>
                <a:gd name="T33" fmla="*/ 22680573 h 185"/>
                <a:gd name="T34" fmla="*/ 463708807 w 798"/>
                <a:gd name="T35" fmla="*/ 22680573 h 185"/>
                <a:gd name="T36" fmla="*/ 511590967 w 798"/>
                <a:gd name="T37" fmla="*/ 22680573 h 185"/>
                <a:gd name="T38" fmla="*/ 564515026 w 798"/>
                <a:gd name="T39" fmla="*/ 22680573 h 185"/>
                <a:gd name="T40" fmla="*/ 602316564 w 798"/>
                <a:gd name="T41" fmla="*/ 22680573 h 185"/>
                <a:gd name="T42" fmla="*/ 849293587 w 798"/>
                <a:gd name="T43" fmla="*/ 32761183 h 185"/>
                <a:gd name="T44" fmla="*/ 990422294 w 798"/>
                <a:gd name="T45" fmla="*/ 57962707 h 185"/>
                <a:gd name="T46" fmla="*/ 1033264143 w 798"/>
                <a:gd name="T47" fmla="*/ 57962707 h 185"/>
                <a:gd name="T48" fmla="*/ 1076105993 w 798"/>
                <a:gd name="T49" fmla="*/ 57962707 h 185"/>
                <a:gd name="T50" fmla="*/ 1134070362 w 798"/>
                <a:gd name="T51" fmla="*/ 57962707 h 185"/>
                <a:gd name="T52" fmla="*/ 1179433161 w 798"/>
                <a:gd name="T53" fmla="*/ 57962707 h 185"/>
                <a:gd name="T54" fmla="*/ 1391126221 w 798"/>
                <a:gd name="T55" fmla="*/ 32761183 h 185"/>
                <a:gd name="T56" fmla="*/ 1479332457 w 798"/>
                <a:gd name="T57" fmla="*/ 57962707 h 185"/>
                <a:gd name="T58" fmla="*/ 1554937121 w 798"/>
                <a:gd name="T59" fmla="*/ 22680573 h 185"/>
                <a:gd name="T60" fmla="*/ 1701106536 w 798"/>
                <a:gd name="T61" fmla="*/ 0 h 185"/>
                <a:gd name="T62" fmla="*/ 1748988696 w 798"/>
                <a:gd name="T63" fmla="*/ 0 h 185"/>
                <a:gd name="T64" fmla="*/ 1927920529 w 798"/>
                <a:gd name="T65" fmla="*/ 0 h 185"/>
                <a:gd name="T66" fmla="*/ 2011084866 w 798"/>
                <a:gd name="T67" fmla="*/ 63003009 h 185"/>
                <a:gd name="T68" fmla="*/ 2011084866 w 798"/>
                <a:gd name="T69" fmla="*/ 219252454 h 185"/>
                <a:gd name="T70" fmla="*/ 2011084866 w 798"/>
                <a:gd name="T71" fmla="*/ 299897290 h 185"/>
                <a:gd name="T72" fmla="*/ 1948081773 w 798"/>
                <a:gd name="T73" fmla="*/ 380542126 h 185"/>
                <a:gd name="T74" fmla="*/ 1880036781 w 798"/>
                <a:gd name="T75" fmla="*/ 443546797 h 185"/>
                <a:gd name="T76" fmla="*/ 1764109629 w 798"/>
                <a:gd name="T77" fmla="*/ 466227363 h 185"/>
                <a:gd name="T78" fmla="*/ 1602819282 w 798"/>
                <a:gd name="T79" fmla="*/ 463708006 h 18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98"/>
                <a:gd name="T121" fmla="*/ 0 h 185"/>
                <a:gd name="T122" fmla="*/ 798 w 798"/>
                <a:gd name="T123" fmla="*/ 185 h 18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98" h="185">
                  <a:moveTo>
                    <a:pt x="636" y="184"/>
                  </a:moveTo>
                  <a:lnTo>
                    <a:pt x="416" y="161"/>
                  </a:lnTo>
                  <a:lnTo>
                    <a:pt x="395" y="161"/>
                  </a:lnTo>
                  <a:lnTo>
                    <a:pt x="376" y="161"/>
                  </a:lnTo>
                  <a:lnTo>
                    <a:pt x="358" y="161"/>
                  </a:lnTo>
                  <a:lnTo>
                    <a:pt x="337" y="161"/>
                  </a:lnTo>
                  <a:lnTo>
                    <a:pt x="310" y="167"/>
                  </a:lnTo>
                  <a:lnTo>
                    <a:pt x="295" y="167"/>
                  </a:lnTo>
                  <a:lnTo>
                    <a:pt x="255" y="167"/>
                  </a:lnTo>
                  <a:lnTo>
                    <a:pt x="9" y="151"/>
                  </a:lnTo>
                  <a:lnTo>
                    <a:pt x="5" y="96"/>
                  </a:lnTo>
                  <a:lnTo>
                    <a:pt x="0" y="78"/>
                  </a:lnTo>
                  <a:lnTo>
                    <a:pt x="9" y="40"/>
                  </a:lnTo>
                  <a:lnTo>
                    <a:pt x="48" y="25"/>
                  </a:lnTo>
                  <a:lnTo>
                    <a:pt x="55" y="9"/>
                  </a:lnTo>
                  <a:lnTo>
                    <a:pt x="145" y="9"/>
                  </a:lnTo>
                  <a:lnTo>
                    <a:pt x="167" y="9"/>
                  </a:lnTo>
                  <a:lnTo>
                    <a:pt x="184" y="9"/>
                  </a:lnTo>
                  <a:lnTo>
                    <a:pt x="203" y="9"/>
                  </a:lnTo>
                  <a:lnTo>
                    <a:pt x="224" y="9"/>
                  </a:lnTo>
                  <a:lnTo>
                    <a:pt x="239" y="9"/>
                  </a:lnTo>
                  <a:lnTo>
                    <a:pt x="337" y="13"/>
                  </a:lnTo>
                  <a:lnTo>
                    <a:pt x="393" y="23"/>
                  </a:lnTo>
                  <a:lnTo>
                    <a:pt x="410" y="23"/>
                  </a:lnTo>
                  <a:lnTo>
                    <a:pt x="427" y="23"/>
                  </a:lnTo>
                  <a:lnTo>
                    <a:pt x="450" y="23"/>
                  </a:lnTo>
                  <a:lnTo>
                    <a:pt x="468" y="23"/>
                  </a:lnTo>
                  <a:lnTo>
                    <a:pt x="552" y="13"/>
                  </a:lnTo>
                  <a:lnTo>
                    <a:pt x="587" y="23"/>
                  </a:lnTo>
                  <a:lnTo>
                    <a:pt x="617" y="9"/>
                  </a:lnTo>
                  <a:lnTo>
                    <a:pt x="675" y="0"/>
                  </a:lnTo>
                  <a:lnTo>
                    <a:pt x="694" y="0"/>
                  </a:lnTo>
                  <a:lnTo>
                    <a:pt x="765" y="0"/>
                  </a:lnTo>
                  <a:lnTo>
                    <a:pt x="798" y="25"/>
                  </a:lnTo>
                  <a:lnTo>
                    <a:pt x="798" y="87"/>
                  </a:lnTo>
                  <a:lnTo>
                    <a:pt x="798" y="119"/>
                  </a:lnTo>
                  <a:lnTo>
                    <a:pt x="773" y="151"/>
                  </a:lnTo>
                  <a:lnTo>
                    <a:pt x="746" y="176"/>
                  </a:lnTo>
                  <a:lnTo>
                    <a:pt x="700" y="185"/>
                  </a:lnTo>
                  <a:lnTo>
                    <a:pt x="636" y="184"/>
                  </a:lnTo>
                  <a:close/>
                </a:path>
              </a:pathLst>
            </a:custGeom>
            <a:solidFill>
              <a:srgbClr val="E8AB5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>
                <a:latin typeface="Candara" panose="020E0502030303020204" pitchFamily="34" charset="0"/>
              </a:endParaRPr>
            </a:p>
          </p:txBody>
        </p:sp>
      </p:grpSp>
      <p:sp>
        <p:nvSpPr>
          <p:cNvPr id="1070" name="Rectangle 55"/>
          <p:cNvSpPr>
            <a:spLocks noChangeArrowheads="1"/>
          </p:cNvSpPr>
          <p:nvPr/>
        </p:nvSpPr>
        <p:spPr bwMode="auto">
          <a:xfrm>
            <a:off x="6530975" y="1852613"/>
            <a:ext cx="21034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000000"/>
                </a:solidFill>
                <a:latin typeface="Candara" panose="020E0502030303020204" pitchFamily="34" charset="0"/>
              </a:rPr>
              <a:t>1. Αύξηση επισκεπτών</a:t>
            </a: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071" name="Rectangle 56"/>
          <p:cNvSpPr>
            <a:spLocks noChangeArrowheads="1"/>
          </p:cNvSpPr>
          <p:nvPr/>
        </p:nvSpPr>
        <p:spPr bwMode="auto">
          <a:xfrm>
            <a:off x="6843713" y="2093913"/>
            <a:ext cx="199231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(1994: 1806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άτομ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</a:t>
            </a:r>
          </a:p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2002 : 45.000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άτομ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α)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72" name="Rectangle 57"/>
          <p:cNvSpPr>
            <a:spLocks noChangeArrowheads="1"/>
          </p:cNvSpPr>
          <p:nvPr/>
        </p:nvSpPr>
        <p:spPr bwMode="auto">
          <a:xfrm>
            <a:off x="6530975" y="2647950"/>
            <a:ext cx="1914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2.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Ευ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αισθητοποίηση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73" name="Rectangle 59"/>
          <p:cNvSpPr>
            <a:spLocks noChangeArrowheads="1"/>
          </p:cNvSpPr>
          <p:nvPr/>
        </p:nvSpPr>
        <p:spPr bwMode="auto">
          <a:xfrm>
            <a:off x="6530975" y="3017838"/>
            <a:ext cx="20558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000000"/>
                </a:solidFill>
                <a:latin typeface="Candara" panose="020E0502030303020204" pitchFamily="34" charset="0"/>
              </a:rPr>
              <a:t>3. Παροχή υπηρεσιών</a:t>
            </a: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074" name="Rectangle 61"/>
          <p:cNvSpPr>
            <a:spLocks noChangeArrowheads="1"/>
          </p:cNvSpPr>
          <p:nvPr/>
        </p:nvSpPr>
        <p:spPr bwMode="auto">
          <a:xfrm>
            <a:off x="6516688" y="3427413"/>
            <a:ext cx="2098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4.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Δημιουργί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 θέσεων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75" name="Rectangle 62"/>
          <p:cNvSpPr>
            <a:spLocks noChangeArrowheads="1"/>
          </p:cNvSpPr>
          <p:nvPr/>
        </p:nvSpPr>
        <p:spPr bwMode="auto">
          <a:xfrm>
            <a:off x="6756400" y="3727450"/>
            <a:ext cx="8667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000000"/>
                </a:solidFill>
                <a:latin typeface="Candara" panose="020E0502030303020204" pitchFamily="34" charset="0"/>
              </a:rPr>
              <a:t>εργασίας</a:t>
            </a: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076" name="Rectangle 63"/>
          <p:cNvSpPr>
            <a:spLocks noChangeArrowheads="1"/>
          </p:cNvSpPr>
          <p:nvPr/>
        </p:nvSpPr>
        <p:spPr bwMode="auto">
          <a:xfrm>
            <a:off x="6540500" y="4184650"/>
            <a:ext cx="2259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5.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Μείωση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της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α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νεργί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ας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77" name="Rectangle 64"/>
          <p:cNvSpPr>
            <a:spLocks noChangeArrowheads="1"/>
          </p:cNvSpPr>
          <p:nvPr/>
        </p:nvSpPr>
        <p:spPr bwMode="auto">
          <a:xfrm>
            <a:off x="6540500" y="4572000"/>
            <a:ext cx="2495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000000"/>
                </a:solidFill>
                <a:latin typeface="Candara" panose="020E0502030303020204" pitchFamily="34" charset="0"/>
              </a:rPr>
              <a:t>6. Μείωση της εσωτερικής</a:t>
            </a: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078" name="Rectangle 65"/>
          <p:cNvSpPr>
            <a:spLocks noChangeArrowheads="1"/>
          </p:cNvSpPr>
          <p:nvPr/>
        </p:nvSpPr>
        <p:spPr bwMode="auto">
          <a:xfrm>
            <a:off x="6572250" y="4767263"/>
            <a:ext cx="14875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000000"/>
                </a:solidFill>
                <a:latin typeface="Candara" panose="020E0502030303020204" pitchFamily="34" charset="0"/>
              </a:rPr>
              <a:t>μετανάστευσης</a:t>
            </a: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079" name="Rectangle 66"/>
          <p:cNvSpPr>
            <a:spLocks noChangeArrowheads="1"/>
          </p:cNvSpPr>
          <p:nvPr/>
        </p:nvSpPr>
        <p:spPr bwMode="auto">
          <a:xfrm>
            <a:off x="6540500" y="5154613"/>
            <a:ext cx="2535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7.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Προώθηση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l-GR" i="1" dirty="0">
                <a:solidFill>
                  <a:srgbClr val="000000"/>
                </a:solidFill>
                <a:latin typeface="Candara" panose="020E0502030303020204" pitchFamily="34" charset="0"/>
              </a:rPr>
              <a:t>σ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υνεργ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ασίας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80" name="Rectangle 67"/>
          <p:cNvSpPr>
            <a:spLocks noChangeArrowheads="1"/>
          </p:cNvSpPr>
          <p:nvPr/>
        </p:nvSpPr>
        <p:spPr bwMode="auto">
          <a:xfrm>
            <a:off x="6740525" y="5430838"/>
            <a:ext cx="23820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μετ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αξύ τοπικών φορέων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81" name="Freeform 80"/>
          <p:cNvSpPr>
            <a:spLocks/>
          </p:cNvSpPr>
          <p:nvPr/>
        </p:nvSpPr>
        <p:spPr bwMode="auto">
          <a:xfrm>
            <a:off x="755650" y="6594475"/>
            <a:ext cx="1588" cy="3175"/>
          </a:xfrm>
          <a:custGeom>
            <a:avLst/>
            <a:gdLst>
              <a:gd name="T0" fmla="*/ 0 w 1588"/>
              <a:gd name="T1" fmla="*/ 5040312 h 2"/>
              <a:gd name="T2" fmla="*/ 0 w 1588"/>
              <a:gd name="T3" fmla="*/ 0 h 2"/>
              <a:gd name="T4" fmla="*/ 0 w 1588"/>
              <a:gd name="T5" fmla="*/ 0 h 2"/>
              <a:gd name="T6" fmla="*/ 0 60000 65536"/>
              <a:gd name="T7" fmla="*/ 0 60000 65536"/>
              <a:gd name="T8" fmla="*/ 0 60000 65536"/>
              <a:gd name="T9" fmla="*/ 0 w 1588"/>
              <a:gd name="T10" fmla="*/ 0 h 2"/>
              <a:gd name="T11" fmla="*/ 1588 w 1588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2">
                <a:moveTo>
                  <a:pt x="0" y="2"/>
                </a:moveTo>
                <a:lnTo>
                  <a:pt x="0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l-GR">
              <a:latin typeface="Candara" panose="020E0502030303020204" pitchFamily="34" charset="0"/>
            </a:endParaRPr>
          </a:p>
        </p:txBody>
      </p:sp>
      <p:sp>
        <p:nvSpPr>
          <p:cNvPr id="1082" name="Rectangle 83"/>
          <p:cNvSpPr>
            <a:spLocks noChangeArrowheads="1"/>
          </p:cNvSpPr>
          <p:nvPr/>
        </p:nvSpPr>
        <p:spPr bwMode="auto">
          <a:xfrm>
            <a:off x="487363" y="6591300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GB">
              <a:latin typeface="Candara" panose="020E0502030303020204" pitchFamily="34" charset="0"/>
            </a:endParaRPr>
          </a:p>
        </p:txBody>
      </p:sp>
      <p:sp>
        <p:nvSpPr>
          <p:cNvPr id="1083" name="Rectangle 84"/>
          <p:cNvSpPr>
            <a:spLocks noChangeArrowheads="1"/>
          </p:cNvSpPr>
          <p:nvPr/>
        </p:nvSpPr>
        <p:spPr bwMode="auto">
          <a:xfrm>
            <a:off x="77797" y="1860550"/>
            <a:ext cx="213199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WWF </a:t>
            </a:r>
            <a:r>
              <a:rPr lang="en-US" sz="20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Ελλάς</a:t>
            </a:r>
            <a:r>
              <a:rPr lang="el-GR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algn="ctr">
              <a:defRPr/>
            </a:pPr>
            <a:r>
              <a:rPr lang="en-US" sz="20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Πρόγρ</a:t>
            </a: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αμμα Δαδιάς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sp>
        <p:nvSpPr>
          <p:cNvPr id="1085" name="Rectangle 86"/>
          <p:cNvSpPr>
            <a:spLocks noChangeArrowheads="1"/>
          </p:cNvSpPr>
          <p:nvPr/>
        </p:nvSpPr>
        <p:spPr bwMode="auto">
          <a:xfrm>
            <a:off x="223532" y="3324225"/>
            <a:ext cx="19278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Νομ</a:t>
            </a: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αρχία Έβρου</a:t>
            </a:r>
            <a:r>
              <a:rPr lang="el-GR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Υ.ΠΕ.ΧΩ.ΔΕ</a:t>
            </a:r>
            <a:endParaRPr lang="en-US" sz="2000" b="1" dirty="0">
              <a:latin typeface="Candara" panose="020E0502030303020204" pitchFamily="34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Δασα</a:t>
            </a:r>
            <a:r>
              <a:rPr lang="en-US" sz="20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ρχείο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sp>
        <p:nvSpPr>
          <p:cNvPr id="1039" name="Rectangle 14"/>
          <p:cNvSpPr>
            <a:spLocks noChangeArrowheads="1"/>
          </p:cNvSpPr>
          <p:nvPr/>
        </p:nvSpPr>
        <p:spPr bwMode="auto">
          <a:xfrm>
            <a:off x="4476750" y="3186113"/>
            <a:ext cx="464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7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040" name="Rectangle 15"/>
          <p:cNvSpPr>
            <a:spLocks noChangeArrowheads="1"/>
          </p:cNvSpPr>
          <p:nvPr/>
        </p:nvSpPr>
        <p:spPr bwMode="auto">
          <a:xfrm>
            <a:off x="4710113" y="3186113"/>
            <a:ext cx="464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70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044" name="Rectangle 23"/>
          <p:cNvSpPr>
            <a:spLocks noChangeArrowheads="1"/>
          </p:cNvSpPr>
          <p:nvPr/>
        </p:nvSpPr>
        <p:spPr bwMode="auto">
          <a:xfrm>
            <a:off x="2384425" y="342900"/>
            <a:ext cx="3887788" cy="3683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l-GR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Υποδομές &amp; </a:t>
            </a:r>
            <a:r>
              <a:rPr lang="el-GR" sz="24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Ενέ</a:t>
            </a:r>
            <a:r>
              <a:rPr lang="en-US" sz="24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ργειες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1046" name="Rectangle 27"/>
          <p:cNvSpPr>
            <a:spLocks noChangeArrowheads="1"/>
          </p:cNvSpPr>
          <p:nvPr/>
        </p:nvSpPr>
        <p:spPr bwMode="auto">
          <a:xfrm>
            <a:off x="2346325" y="1423988"/>
            <a:ext cx="9461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Ξενών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</a:t>
            </a:r>
            <a:r>
              <a:rPr lang="el-GR" i="1" dirty="0">
                <a:solidFill>
                  <a:srgbClr val="000000"/>
                </a:solidFill>
                <a:latin typeface="Candara" panose="020E0502030303020204" pitchFamily="34" charset="0"/>
              </a:rPr>
              <a:t>ς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48" name="Rectangle 29"/>
          <p:cNvSpPr>
            <a:spLocks noChangeArrowheads="1"/>
          </p:cNvSpPr>
          <p:nvPr/>
        </p:nvSpPr>
        <p:spPr bwMode="auto">
          <a:xfrm>
            <a:off x="2339975" y="1770063"/>
            <a:ext cx="412292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85725" indent="-85725">
              <a:buFontTx/>
              <a:buChar char="-"/>
              <a:defRPr/>
            </a:pP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Εξο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πλισμός δασικού οικήματος ως χώρου</a:t>
            </a:r>
            <a:r>
              <a:rPr lang="el-GR" i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>
              <a:tabLst>
                <a:tab pos="266700" algn="l"/>
              </a:tabLst>
              <a:defRPr/>
            </a:pPr>
            <a:r>
              <a:rPr lang="el-GR" i="1" dirty="0">
                <a:solidFill>
                  <a:srgbClr val="000000"/>
                </a:solidFill>
                <a:latin typeface="Candara" panose="020E0502030303020204" pitchFamily="34" charset="0"/>
              </a:rPr>
              <a:t>	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φιλοξενί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ας εθελοντών - ερευνητών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50" name="Rectangle 31"/>
          <p:cNvSpPr>
            <a:spLocks noChangeArrowheads="1"/>
          </p:cNvSpPr>
          <p:nvPr/>
        </p:nvSpPr>
        <p:spPr bwMode="auto">
          <a:xfrm>
            <a:off x="2339975" y="2324100"/>
            <a:ext cx="20970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Εκ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παίδευση ξεναγών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51" name="Rectangle 32"/>
          <p:cNvSpPr>
            <a:spLocks noChangeArrowheads="1"/>
          </p:cNvSpPr>
          <p:nvPr/>
        </p:nvSpPr>
        <p:spPr bwMode="auto">
          <a:xfrm>
            <a:off x="2339975" y="2614613"/>
            <a:ext cx="28325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Εθελοντικές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κατα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σκηνώσεις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52" name="Rectangle 33"/>
          <p:cNvSpPr>
            <a:spLocks noChangeArrowheads="1"/>
          </p:cNvSpPr>
          <p:nvPr/>
        </p:nvSpPr>
        <p:spPr bwMode="auto">
          <a:xfrm>
            <a:off x="2339975" y="2874963"/>
            <a:ext cx="9604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Εκδόσεις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53" name="Rectangle 34"/>
          <p:cNvSpPr>
            <a:spLocks noChangeArrowheads="1"/>
          </p:cNvSpPr>
          <p:nvPr/>
        </p:nvSpPr>
        <p:spPr bwMode="auto">
          <a:xfrm>
            <a:off x="2347913" y="3133725"/>
            <a:ext cx="10652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Σεμινάρι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54" name="Rectangle 35"/>
          <p:cNvSpPr>
            <a:spLocks noChangeArrowheads="1"/>
          </p:cNvSpPr>
          <p:nvPr/>
        </p:nvSpPr>
        <p:spPr bwMode="auto">
          <a:xfrm>
            <a:off x="2346325" y="3440113"/>
            <a:ext cx="1160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Δι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αφήμιση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59" name="Rectangle 40"/>
          <p:cNvSpPr>
            <a:spLocks noChangeArrowheads="1"/>
          </p:cNvSpPr>
          <p:nvPr/>
        </p:nvSpPr>
        <p:spPr bwMode="auto">
          <a:xfrm>
            <a:off x="2339975" y="3814763"/>
            <a:ext cx="37941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Κατα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σκευή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Νέου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Κέντρου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Ενημέρωσης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60" name="Rectangle 41"/>
          <p:cNvSpPr>
            <a:spLocks noChangeArrowheads="1"/>
          </p:cNvSpPr>
          <p:nvPr/>
        </p:nvSpPr>
        <p:spPr bwMode="auto">
          <a:xfrm>
            <a:off x="2354263" y="4173538"/>
            <a:ext cx="27459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Επ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έκτ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αση Παρατηρητηρίου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61" name="Rectangle 42"/>
          <p:cNvSpPr>
            <a:spLocks noChangeArrowheads="1"/>
          </p:cNvSpPr>
          <p:nvPr/>
        </p:nvSpPr>
        <p:spPr bwMode="auto">
          <a:xfrm>
            <a:off x="2346325" y="4525963"/>
            <a:ext cx="3302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Δημιουργί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 κλουβιών φιλοξενίας 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62" name="Rectangle 43"/>
          <p:cNvSpPr>
            <a:spLocks noChangeArrowheads="1"/>
          </p:cNvSpPr>
          <p:nvPr/>
        </p:nvSpPr>
        <p:spPr bwMode="auto">
          <a:xfrm>
            <a:off x="2632075" y="4816475"/>
            <a:ext cx="24878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τρ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αυματισμένων πουλιών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67" name="Rectangle 48"/>
          <p:cNvSpPr>
            <a:spLocks noChangeArrowheads="1"/>
          </p:cNvSpPr>
          <p:nvPr/>
        </p:nvSpPr>
        <p:spPr bwMode="auto">
          <a:xfrm>
            <a:off x="2371725" y="5157788"/>
            <a:ext cx="139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Αν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αψυκτ</a:t>
            </a:r>
            <a:r>
              <a:rPr lang="el-GR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ήριο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068" name="Rectangle 49"/>
          <p:cNvSpPr>
            <a:spLocks noChangeArrowheads="1"/>
          </p:cNvSpPr>
          <p:nvPr/>
        </p:nvSpPr>
        <p:spPr bwMode="auto">
          <a:xfrm>
            <a:off x="2360613" y="5487988"/>
            <a:ext cx="37242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Char char="-"/>
            </a:pPr>
            <a:r>
              <a:rPr lang="en-US" altLang="el-GR" i="1">
                <a:solidFill>
                  <a:srgbClr val="000000"/>
                </a:solidFill>
                <a:latin typeface="Candara" panose="020E0502030303020204" pitchFamily="34" charset="0"/>
              </a:rPr>
              <a:t>Διαδρομές με λεωφορείο στο </a:t>
            </a:r>
            <a:endParaRPr lang="el-GR" altLang="el-GR" i="1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r>
              <a:rPr lang="el-GR" altLang="el-GR" i="1">
                <a:solidFill>
                  <a:srgbClr val="000000"/>
                </a:solidFill>
                <a:latin typeface="Candara" panose="020E0502030303020204" pitchFamily="34" charset="0"/>
              </a:rPr>
              <a:t>	</a:t>
            </a:r>
            <a:r>
              <a:rPr lang="en-US" altLang="el-GR" i="1">
                <a:solidFill>
                  <a:srgbClr val="000000"/>
                </a:solidFill>
                <a:latin typeface="Candara" panose="020E0502030303020204" pitchFamily="34" charset="0"/>
              </a:rPr>
              <a:t>Παρατηρητήριο</a:t>
            </a:r>
            <a:endParaRPr lang="en-US" altLang="el-GR">
              <a:latin typeface="Candara" panose="020E0502030303020204" pitchFamily="34" charset="0"/>
            </a:endParaRPr>
          </a:p>
        </p:txBody>
      </p:sp>
      <p:sp>
        <p:nvSpPr>
          <p:cNvPr id="1069" name="Rectangle 50"/>
          <p:cNvSpPr>
            <a:spLocks noChangeArrowheads="1"/>
          </p:cNvSpPr>
          <p:nvPr/>
        </p:nvSpPr>
        <p:spPr bwMode="auto">
          <a:xfrm>
            <a:off x="2351088" y="6103938"/>
            <a:ext cx="29992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Ξενάγηση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στο</a:t>
            </a:r>
            <a:r>
              <a:rPr lang="en-US" i="1" dirty="0">
                <a:solidFill>
                  <a:srgbClr val="000000"/>
                </a:solidFill>
                <a:latin typeface="Candara" panose="020E0502030303020204" pitchFamily="34" charset="0"/>
              </a:rPr>
              <a:t> Παρα</a:t>
            </a:r>
            <a:r>
              <a:rPr lang="en-US" i="1" dirty="0" err="1">
                <a:solidFill>
                  <a:srgbClr val="000000"/>
                </a:solidFill>
                <a:latin typeface="Candara" panose="020E0502030303020204" pitchFamily="34" charset="0"/>
              </a:rPr>
              <a:t>τηρητήριο</a:t>
            </a:r>
            <a:endParaRPr lang="en-U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4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ΠΟΛΙΤΙΣΜΟΥ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41288" y="1141413"/>
            <a:ext cx="399866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>
              <a:spcAft>
                <a:spcPts val="1200"/>
              </a:spcAft>
              <a:defRPr/>
            </a:pPr>
            <a:r>
              <a:rPr lang="en-US" sz="2400" b="1" dirty="0" err="1" smtClean="0">
                <a:latin typeface="Candara" panose="020E0502030303020204" pitchFamily="34" charset="0"/>
              </a:rPr>
              <a:t>Riaza</a:t>
            </a:r>
            <a:r>
              <a:rPr lang="en-US" sz="2400" b="1" dirty="0" smtClean="0">
                <a:latin typeface="Candara" panose="020E0502030303020204" pitchFamily="34" charset="0"/>
              </a:rPr>
              <a:t> River Gorges </a:t>
            </a:r>
            <a:r>
              <a:rPr lang="el-GR" sz="2400" b="1" dirty="0" smtClean="0">
                <a:latin typeface="Candara" panose="020E0502030303020204" pitchFamily="34" charset="0"/>
              </a:rPr>
              <a:t>(Ισπανία)</a:t>
            </a:r>
          </a:p>
        </p:txBody>
      </p:sp>
      <p:pic>
        <p:nvPicPr>
          <p:cNvPr id="26628" name="1 - Εικόνα" descr="Riaza gor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196975"/>
            <a:ext cx="4533900" cy="3024188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23850" y="4581525"/>
            <a:ext cx="3141663" cy="194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22" tIns="45711" rIns="91422" bIns="45711"/>
          <a:lstStyle/>
          <a:p>
            <a:pPr defTabSz="196850"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l-GR" sz="2000" b="1" dirty="0">
                <a:latin typeface="Candara" panose="020E0502030303020204" pitchFamily="34" charset="0"/>
              </a:rPr>
              <a:t>  Μήκος: </a:t>
            </a:r>
            <a:r>
              <a:rPr lang="en-US" sz="2000" b="1" dirty="0">
                <a:latin typeface="Candara" panose="020E0502030303020204" pitchFamily="34" charset="0"/>
              </a:rPr>
              <a:t>22 km</a:t>
            </a:r>
          </a:p>
          <a:p>
            <a:pPr defTabSz="196850"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l-GR" sz="2000" b="1" dirty="0">
                <a:latin typeface="Candara" panose="020E0502030303020204" pitchFamily="34" charset="0"/>
              </a:rPr>
              <a:t>  Έκταση: </a:t>
            </a:r>
            <a:r>
              <a:rPr lang="en-US" sz="2000" b="1" dirty="0">
                <a:latin typeface="Candara" panose="020E0502030303020204" pitchFamily="34" charset="0"/>
              </a:rPr>
              <a:t>6.92 0</a:t>
            </a:r>
            <a:r>
              <a:rPr lang="el-GR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>
                <a:latin typeface="Candara" panose="020E0502030303020204" pitchFamily="34" charset="0"/>
              </a:rPr>
              <a:t>ha</a:t>
            </a:r>
            <a:endParaRPr lang="el-GR" sz="2000" b="1" dirty="0">
              <a:latin typeface="Candara" panose="020E0502030303020204" pitchFamily="34" charset="0"/>
            </a:endParaRPr>
          </a:p>
          <a:p>
            <a:pPr defTabSz="196850"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l-GR" sz="2000" b="1" dirty="0">
                <a:latin typeface="Candara" panose="020E0502030303020204" pitchFamily="34" charset="0"/>
              </a:rPr>
              <a:t>  Πληθυσμός: 149.000</a:t>
            </a:r>
            <a:endParaRPr lang="el-GR" sz="2000" baseline="30000" dirty="0">
              <a:latin typeface="Candara" panose="020E0502030303020204" pitchFamily="34" charset="0"/>
            </a:endParaRPr>
          </a:p>
          <a:p>
            <a:pPr defTabSz="196850"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l-GR" sz="2000" b="1" dirty="0">
                <a:latin typeface="Candara" panose="020E0502030303020204" pitchFamily="34" charset="0"/>
              </a:rPr>
              <a:t>  </a:t>
            </a:r>
            <a:r>
              <a:rPr lang="en-US" sz="2000" b="1" dirty="0">
                <a:latin typeface="Candara" panose="020E0502030303020204" pitchFamily="34" charset="0"/>
              </a:rPr>
              <a:t>10.000 </a:t>
            </a:r>
            <a:r>
              <a:rPr lang="el-GR" sz="2000" b="1" dirty="0">
                <a:latin typeface="Candara" panose="020E0502030303020204" pitchFamily="34" charset="0"/>
              </a:rPr>
              <a:t>θέσεις εργασίας</a:t>
            </a:r>
          </a:p>
          <a:p>
            <a:pPr defTabSz="196850"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l-GR" sz="2000" b="1" dirty="0">
                <a:latin typeface="Candara" panose="020E0502030303020204" pitchFamily="34" charset="0"/>
              </a:rPr>
              <a:t>   6-7% ΑΕΠ</a:t>
            </a:r>
          </a:p>
        </p:txBody>
      </p:sp>
      <p:pic>
        <p:nvPicPr>
          <p:cNvPr id="26630" name="3 - Εικόνα" descr="d_sepulveda_hoces_duraton_segovia_t4000425.jpg_3692725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4376738"/>
            <a:ext cx="5070475" cy="2292350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4 - Εικόνα" descr="Segovia_in_Spain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3088"/>
            <a:ext cx="3103562" cy="2665412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27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PC1213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" descr="iberico_pig_dehesa_jamon_cerdo_Joseli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88913"/>
            <a:ext cx="5338762" cy="25923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2" descr="LOTE_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644900"/>
            <a:ext cx="4395788" cy="292893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90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8 - Εικόνα" descr="ValleyA-Jun04-D2989sAR7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196975"/>
            <a:ext cx="4700588" cy="33115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9 - Εικόνα" descr="2000px-Abruzzo_in_Italy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2657475" cy="31623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0825" y="5013325"/>
            <a:ext cx="3816350" cy="1655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22" tIns="45711" rIns="91422" bIns="45711"/>
          <a:lstStyle/>
          <a:p>
            <a:pPr indent="85725" defTabSz="196850"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l-GR" sz="2000" b="1" dirty="0">
                <a:latin typeface="Candara" panose="020E0502030303020204" pitchFamily="34" charset="0"/>
              </a:rPr>
              <a:t>  Έκταση: 49600 </a:t>
            </a:r>
            <a:r>
              <a:rPr lang="en-US" sz="2000" b="1" dirty="0">
                <a:latin typeface="Candara" panose="020E0502030303020204" pitchFamily="34" charset="0"/>
              </a:rPr>
              <a:t>ha</a:t>
            </a:r>
            <a:endParaRPr lang="el-GR" sz="2000" b="1" dirty="0">
              <a:latin typeface="Candara" panose="020E0502030303020204" pitchFamily="34" charset="0"/>
            </a:endParaRPr>
          </a:p>
          <a:p>
            <a:pPr indent="85725" defTabSz="196850"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l-GR" sz="2000" b="1" dirty="0">
                <a:latin typeface="Candara" panose="020E0502030303020204" pitchFamily="34" charset="0"/>
              </a:rPr>
              <a:t>  Πληθυσμός: 20.000 (21 χωριά)</a:t>
            </a:r>
            <a:endParaRPr lang="el-GR" sz="2000" baseline="30000" dirty="0">
              <a:latin typeface="Candara" panose="020E0502030303020204" pitchFamily="34" charset="0"/>
            </a:endParaRPr>
          </a:p>
          <a:p>
            <a:pPr indent="85725" defTabSz="196850"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l-GR" sz="2000" b="1" dirty="0">
                <a:latin typeface="Candara" panose="020E0502030303020204" pitchFamily="34" charset="0"/>
              </a:rPr>
              <a:t>  &gt; 2.000.000 επισκέπτες/ /έτος</a:t>
            </a:r>
          </a:p>
          <a:p>
            <a:pPr indent="85725" defTabSz="196850">
              <a:spcAft>
                <a:spcPts val="600"/>
              </a:spcAft>
              <a:buSzPct val="100000"/>
              <a:buFont typeface="Wingdings" pitchFamily="2" charset="2"/>
              <a:buChar char="ü"/>
              <a:defRPr/>
            </a:pPr>
            <a:r>
              <a:rPr lang="el-GR" sz="2000" b="1" dirty="0">
                <a:latin typeface="Candara" panose="020E0502030303020204" pitchFamily="34" charset="0"/>
              </a:rPr>
              <a:t>   150.000.000  €/ έτος</a:t>
            </a:r>
            <a:endParaRPr lang="el-GR" sz="2000" b="1" u="sng" dirty="0">
              <a:latin typeface="Candara" panose="020E0502030303020204" pitchFamily="34" charset="0"/>
            </a:endParaRPr>
          </a:p>
        </p:txBody>
      </p:sp>
      <p:pic>
        <p:nvPicPr>
          <p:cNvPr id="5" name="11 - Εικόνα" descr="Wolf_with_Caribou_Hindquar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643438"/>
            <a:ext cx="1614488" cy="20161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2 - Εικόνα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799013"/>
            <a:ext cx="2776538" cy="1847850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3271" y="935038"/>
            <a:ext cx="3857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800" b="1" dirty="0">
                <a:latin typeface="Candara" panose="020E0502030303020204" pitchFamily="34" charset="0"/>
              </a:rPr>
              <a:t>Πάρκο </a:t>
            </a:r>
            <a:r>
              <a:rPr lang="en-US" sz="2800" b="1" dirty="0">
                <a:latin typeface="Candara" panose="020E0502030303020204" pitchFamily="34" charset="0"/>
              </a:rPr>
              <a:t>Abruzzo </a:t>
            </a:r>
            <a:r>
              <a:rPr lang="el-GR" sz="2800" b="1" dirty="0">
                <a:latin typeface="Candara" panose="020E0502030303020204" pitchFamily="34" charset="0"/>
              </a:rPr>
              <a:t>(Ιταλία)</a:t>
            </a:r>
          </a:p>
        </p:txBody>
      </p:sp>
      <p:sp>
        <p:nvSpPr>
          <p:cNvPr id="8" name="17 - TextBox"/>
          <p:cNvSpPr txBox="1">
            <a:spLocks noChangeArrowheads="1"/>
          </p:cNvSpPr>
          <p:nvPr/>
        </p:nvSpPr>
        <p:spPr bwMode="auto">
          <a:xfrm>
            <a:off x="142875" y="188913"/>
            <a:ext cx="7237413" cy="584200"/>
          </a:xfrm>
          <a:prstGeom prst="rect">
            <a:avLst/>
          </a:prstGeom>
          <a:noFill/>
          <a:ln>
            <a:noFill/>
          </a:ln>
        </p:spPr>
        <p:txBody>
          <a:bodyPr lIns="36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96938" eaLnBrk="1" hangingPunct="1">
              <a:defRPr/>
            </a:pPr>
            <a:r>
              <a:rPr lang="el-GR" sz="3200" b="1" dirty="0" smtClean="0">
                <a:latin typeface="Candara" panose="020E0502030303020204" pitchFamily="34" charset="0"/>
              </a:rPr>
              <a:t>ΥΠΗΡΕΣΙΕΣ ΠΟΛΙΤΙΣΜΟΥ</a:t>
            </a:r>
          </a:p>
        </p:txBody>
      </p:sp>
    </p:spTree>
    <p:extLst>
      <p:ext uri="{BB962C8B-B14F-4D97-AF65-F5344CB8AC3E}">
        <p14:creationId xmlns:p14="http://schemas.microsoft.com/office/powerpoint/2010/main" val="301125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2 - Εικόνα" descr="FM437405_942lo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92113"/>
            <a:ext cx="8829675" cy="620553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71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250825" y="2284423"/>
            <a:ext cx="87137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dirty="0">
                <a:latin typeface="Candara" panose="020E0502030303020204" pitchFamily="34" charset="0"/>
              </a:rPr>
              <a:t>Νομοθετική/ θεσμοθετική υποστήριξη της ταυτοποίησης/ εμπορίας συγκεκριμένων προϊόντων υψηλής ποιότητας, συνήθως με έντονο τοπικό χαρακτήρα.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400" b="1" dirty="0">
              <a:latin typeface="Candara" panose="020E0502030303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dirty="0">
                <a:latin typeface="Candara" panose="020E0502030303020204" pitchFamily="34" charset="0"/>
              </a:rPr>
              <a:t>Η ΕΕ έχει θεσμοθετήσει ήδη από το 1992 το πλαίσιο προώθησης &amp; προστασίας τροφίμων (Κανονισμός 2081/92), που περιλαμβάνει τις κατηγορίες των προϊόντων: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400" b="1" dirty="0">
              <a:latin typeface="Candara" panose="020E0502030303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l-GR" sz="1400" b="1" dirty="0">
                <a:latin typeface="Candara" panose="020E0502030303020204" pitchFamily="34" charset="0"/>
              </a:rPr>
              <a:t> Προστατευόμενης Ονομασίας Προέλευσης (ΠΟΠ)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dirty="0">
                <a:latin typeface="Candara" panose="020E0502030303020204" pitchFamily="34" charset="0"/>
              </a:rPr>
              <a:t>Προϊόντα των οποίων η παραγωγή, μεταποίηση και επεξεργασία πραγματοποιείται σε συγκεκριμένη γεωγραφική περιοχή, με συγκεκριμένη διαδικασία.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endParaRPr lang="el-GR" sz="1400" b="1" dirty="0">
              <a:latin typeface="Candara" panose="020E0502030303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l-GR" sz="1400" b="1" dirty="0">
                <a:latin typeface="Candara" panose="020E0502030303020204" pitchFamily="34" charset="0"/>
              </a:rPr>
              <a:t> Προστατευόμενης Γεωγραφικής Ένδειξης (ΠΓΕ)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dirty="0">
                <a:latin typeface="Candara" panose="020E0502030303020204" pitchFamily="34" charset="0"/>
              </a:rPr>
              <a:t>Προϊόντα των οποίων η γεωγραφική ταυτότητα πρέπει να αφορά τουλάχιστον ένα από τα στάδια της παραγωγής, μεταποίησης και επεξεργασίας. Επιπλέον, χρειάζεται το προϊόν να επωφελείται του καλού του ονόματος.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dirty="0">
                <a:latin typeface="Candara" panose="020E0502030303020204" pitchFamily="34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el-GR" sz="1400" b="1" dirty="0">
                <a:latin typeface="Candara" panose="020E0502030303020204" pitchFamily="34" charset="0"/>
              </a:rPr>
              <a:t> Ειδικά Παραδοσιακά Προϊόντα Εγγυημένα (ΕΠΠΕ)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00" b="1" dirty="0">
                <a:latin typeface="Candara" panose="020E0502030303020204" pitchFamily="34" charset="0"/>
              </a:rPr>
              <a:t>Ο όρος αυτός δεν αναφέρεται στην προέλευση του προϊόντος, αλλά αποσκοπεί στην ανάδειξη του παραδοσιακού του χαρακτήρα, όσο αφορά τη σύνθεση ή τον τρόπο παραγωγής.</a:t>
            </a:r>
          </a:p>
        </p:txBody>
      </p:sp>
      <p:grpSp>
        <p:nvGrpSpPr>
          <p:cNvPr id="31747" name="6 - Ομάδα"/>
          <p:cNvGrpSpPr>
            <a:grpSpLocks/>
          </p:cNvGrpSpPr>
          <p:nvPr/>
        </p:nvGrpSpPr>
        <p:grpSpPr bwMode="auto">
          <a:xfrm>
            <a:off x="3708400" y="315913"/>
            <a:ext cx="5256213" cy="1600200"/>
            <a:chOff x="3708400" y="115888"/>
            <a:chExt cx="5256213" cy="1600200"/>
          </a:xfrm>
        </p:grpSpPr>
        <p:pic>
          <p:nvPicPr>
            <p:cNvPr id="31749" name="Picture 3" descr="2pgi_el-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4188" y="115888"/>
              <a:ext cx="16002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0" name="Picture 4" descr="3tsg_el-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413" y="115888"/>
              <a:ext cx="16002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Picture 5" descr="1pdo_el-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400" y="115888"/>
              <a:ext cx="16002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381088" y="838200"/>
            <a:ext cx="313355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i="1" dirty="0">
                <a:latin typeface="Candara" panose="020E0502030303020204" pitchFamily="34" charset="0"/>
              </a:rPr>
              <a:t>Αγροτική Πολιτική Ποιότητας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i="1" dirty="0">
                <a:latin typeface="Candara" panose="020E0502030303020204" pitchFamily="34" charset="0"/>
              </a:rPr>
              <a:t>(</a:t>
            </a:r>
            <a:r>
              <a:rPr lang="en-US" b="1" i="1" dirty="0">
                <a:latin typeface="Candara" panose="020E0502030303020204" pitchFamily="34" charset="0"/>
              </a:rPr>
              <a:t>Quality Policy</a:t>
            </a:r>
            <a:r>
              <a:rPr lang="el-GR" b="1" i="1" dirty="0">
                <a:latin typeface="Candara" panose="020E05020303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880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14 - Εικόνα" descr="IMG_00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42888"/>
            <a:ext cx="946785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1547813" y="835025"/>
            <a:ext cx="604837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>
            <a:lvl1pPr defTabSz="1968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968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9685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968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9685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968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bg1"/>
              </a:buClr>
              <a:buFontTx/>
              <a:buNone/>
              <a:defRPr/>
            </a:pPr>
            <a:r>
              <a:rPr lang="el-GR" altLang="el-G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Σας ευχαριστώ πολύ για την προσοχή σας</a:t>
            </a:r>
          </a:p>
        </p:txBody>
      </p:sp>
      <p:grpSp>
        <p:nvGrpSpPr>
          <p:cNvPr id="32772" name="6 - Ομάδα"/>
          <p:cNvGrpSpPr>
            <a:grpSpLocks/>
          </p:cNvGrpSpPr>
          <p:nvPr/>
        </p:nvGrpSpPr>
        <p:grpSpPr bwMode="auto">
          <a:xfrm>
            <a:off x="2736850" y="5876925"/>
            <a:ext cx="3671888" cy="647700"/>
            <a:chOff x="585183" y="332656"/>
            <a:chExt cx="4885849" cy="1080120"/>
          </a:xfrm>
        </p:grpSpPr>
        <p:pic>
          <p:nvPicPr>
            <p:cNvPr id="32773" name="10 - Εικόνα" descr="NEO MFIK Logo GR_RG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332656"/>
              <a:ext cx="1835136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11 - Εικόνα" descr="LOGO LIFE 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5" y="332656"/>
              <a:ext cx="1669480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12 - Εικόνα" descr="natura200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83" y="332656"/>
              <a:ext cx="1250513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477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6" y="0"/>
            <a:ext cx="9155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7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04056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Προστατευομενοι</a:t>
            </a:r>
            <a:r>
              <a:rPr lang="el-GR" sz="3200" b="1" dirty="0" smtClean="0">
                <a:effectLst/>
                <a:latin typeface="Candara" panose="020E0502030303020204" pitchFamily="34" charset="0"/>
              </a:rPr>
              <a:t> </a:t>
            </a:r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οικοτοποι</a:t>
            </a:r>
            <a:r>
              <a:rPr lang="el-GR" sz="3200" b="1" dirty="0" smtClean="0">
                <a:effectLst/>
                <a:latin typeface="Candara" panose="020E0502030303020204" pitchFamily="34" charset="0"/>
              </a:rPr>
              <a:t> δ</a:t>
            </a:r>
            <a:r>
              <a:rPr lang="el-GR" sz="3200" b="1" dirty="0" smtClean="0">
                <a:effectLst/>
                <a:latin typeface="Candara" panose="020E0502030303020204" pitchFamily="34" charset="0"/>
              </a:rPr>
              <a:t>. </a:t>
            </a:r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ΑΜΑΡΙου</a:t>
            </a:r>
            <a:endParaRPr lang="el-GR" sz="3200" b="1" dirty="0">
              <a:effectLst/>
              <a:latin typeface="Candara" panose="020E050203030302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580873"/>
              </p:ext>
            </p:extLst>
          </p:nvPr>
        </p:nvGraphicFramePr>
        <p:xfrm>
          <a:off x="0" y="837360"/>
          <a:ext cx="9143999" cy="58320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6945836"/>
                <a:gridCol w="932334"/>
                <a:gridCol w="431680"/>
                <a:gridCol w="834149"/>
              </a:tblGrid>
              <a:tr h="324000">
                <a:tc>
                  <a:txBody>
                    <a:bodyPr/>
                    <a:lstStyle/>
                    <a:p>
                      <a:pPr algn="l" rtl="0" fontAlgn="ctr">
                        <a:buClr>
                          <a:schemeClr val="accent1"/>
                        </a:buClr>
                        <a:buSzPts val="1100"/>
                        <a:buFont typeface="Candara"/>
                        <a:buNone/>
                      </a:pPr>
                      <a:endParaRPr lang="el-GR" sz="1800" b="0" i="0" u="none" strike="noStrike" dirty="0">
                        <a:solidFill>
                          <a:srgbClr val="4E3B3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Κέδρος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Ίδη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Πατσός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Clr>
                          <a:schemeClr val="accent1"/>
                        </a:buClr>
                        <a:buSzPts val="1100"/>
                        <a:buFont typeface="Candara"/>
                        <a:buNone/>
                      </a:pP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3290 </a:t>
                      </a:r>
                      <a:r>
                        <a:rPr lang="el-GR" sz="1800" b="1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Ποταμοί της Μεσογείου με περιοδική ροή </a:t>
                      </a: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[…]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Clr>
                          <a:schemeClr val="accent1"/>
                        </a:buClr>
                        <a:buSzPts val="1100"/>
                        <a:buFont typeface="Candara"/>
                        <a:buNone/>
                      </a:pP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4090 </a:t>
                      </a:r>
                      <a:r>
                        <a:rPr lang="el-GR" sz="1800" b="1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Ενδημικά ορεινά μεσογειακά χέρσα εδάφη </a:t>
                      </a: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με </a:t>
                      </a:r>
                      <a:r>
                        <a:rPr lang="el-GR" sz="1800" b="0" i="0" u="none" strike="noStrike" dirty="0" err="1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ακανθόθαμνους</a:t>
                      </a:r>
                      <a:endParaRPr lang="el-GR" sz="1800" b="0" i="0" u="none" strike="noStrike" dirty="0">
                        <a:solidFill>
                          <a:srgbClr val="4E3B3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marL="0" indent="0" algn="l" rtl="0" fontAlgn="ctr">
                        <a:buFont typeface="Arial" panose="020B0604020202020204" pitchFamily="34" charset="0"/>
                        <a:buNone/>
                      </a:pPr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5330 </a:t>
                      </a:r>
                      <a:r>
                        <a:rPr lang="el-G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Θερμομεσογειακοί</a:t>
                      </a:r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θαμνώνες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B05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Clr>
                          <a:schemeClr val="accent1"/>
                        </a:buClr>
                        <a:buSzPts val="1100"/>
                        <a:buFont typeface="Candara"/>
                        <a:buNone/>
                      </a:pP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5420 Φρύγανα από </a:t>
                      </a:r>
                      <a:r>
                        <a:rPr lang="en-US" sz="1800" b="1" i="1" u="none" strike="noStrike" dirty="0" err="1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Sarcopoterium</a:t>
                      </a:r>
                      <a:r>
                        <a:rPr lang="en-US" sz="1800" b="1" i="1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 spinosum </a:t>
                      </a:r>
                      <a:endParaRPr lang="en-US" sz="1800" b="0" i="0" u="none" strike="noStrike" dirty="0">
                        <a:solidFill>
                          <a:srgbClr val="4E3B3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Clr>
                          <a:schemeClr val="accent1"/>
                        </a:buClr>
                        <a:buSzPts val="1100"/>
                        <a:buFont typeface="Candara"/>
                        <a:buNone/>
                      </a:pPr>
                      <a:r>
                        <a:rPr lang="el-GR" sz="1800" b="0" i="0" u="none" strike="noStrike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5430 </a:t>
                      </a:r>
                      <a:r>
                        <a:rPr lang="el-GR" sz="1800" b="1" i="0" u="none" strike="noStrike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Ενδημικά φρύγανα </a:t>
                      </a:r>
                      <a:r>
                        <a:rPr lang="el-GR" sz="1800" b="0" i="0" u="none" strike="noStrike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από </a:t>
                      </a:r>
                      <a:r>
                        <a:rPr lang="en-US" sz="1800" b="0" i="0" u="none" strike="noStrike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Euphorbio-Verbascion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marL="0" indent="0" algn="l" rtl="0" fontAlgn="ctr">
                        <a:buFont typeface="Arial" panose="020B0604020202020204" pitchFamily="34" charset="0"/>
                        <a:buNone/>
                      </a:pP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6220 </a:t>
                      </a:r>
                      <a:r>
                        <a:rPr lang="el-GR" sz="1800" b="0" i="0" u="none" strike="noStrike" dirty="0" err="1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Ψευδο</a:t>
                      </a: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-στέπες με </a:t>
                      </a:r>
                      <a:r>
                        <a:rPr lang="el-GR" sz="1800" b="0" i="0" u="none" strike="noStrike" dirty="0" smtClean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ετήσια </a:t>
                      </a: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φυτά (</a:t>
                      </a:r>
                      <a:r>
                        <a:rPr lang="el-GR" sz="1800" b="1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Ν. Ευρώπη</a:t>
                      </a: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marL="0" indent="0" algn="l" rtl="0" fontAlgn="ctr">
                        <a:buFont typeface="Arial" panose="020B0604020202020204" pitchFamily="34" charset="0"/>
                        <a:buNone/>
                      </a:pP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6420 Μεσογειακά ψηλά υγρά λιβάδια  (</a:t>
                      </a:r>
                      <a:r>
                        <a:rPr lang="el-GR" sz="1800" b="1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Ν Ευρώπη</a:t>
                      </a: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marL="0" indent="0" algn="l" rtl="0" fontAlgn="ctr">
                        <a:buFont typeface="Arial" panose="020B0604020202020204" pitchFamily="34" charset="0"/>
                        <a:buNone/>
                      </a:pP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7320 Αλκαλικοί βάλτοι (</a:t>
                      </a:r>
                      <a:r>
                        <a:rPr lang="el-GR" sz="1800" b="1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κοινοί αλλά απειλούμενοι στην </a:t>
                      </a:r>
                      <a:r>
                        <a:rPr lang="el-GR" sz="1800" b="1" i="0" u="none" strike="noStrike" dirty="0" smtClean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Ευρώπη</a:t>
                      </a:r>
                      <a:r>
                        <a:rPr lang="el-GR" sz="1800" b="0" i="0" u="none" strike="noStrike" dirty="0" smtClean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)</a:t>
                      </a:r>
                      <a:endParaRPr lang="el-GR" sz="1800" b="0" i="0" u="none" strike="noStrike" dirty="0">
                        <a:solidFill>
                          <a:srgbClr val="4E3B3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Clr>
                          <a:schemeClr val="accent1"/>
                        </a:buClr>
                        <a:buSzPts val="1100"/>
                        <a:buFont typeface="Candara"/>
                        <a:buNone/>
                      </a:pPr>
                      <a:r>
                        <a:rPr lang="el-GR" sz="1800" b="1" i="0" u="none" strike="noStrike" dirty="0" smtClean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8140 </a:t>
                      </a:r>
                      <a:r>
                        <a:rPr lang="el-GR" sz="1800" b="1" i="0" u="none" strike="noStrike" dirty="0" err="1" smtClean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Λιθώνες</a:t>
                      </a:r>
                      <a:r>
                        <a:rPr lang="el-GR" sz="1800" b="1" i="0" u="none" strike="noStrike" dirty="0" smtClean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 της Ανατολικής Μεσογείου (σάρες)</a:t>
                      </a:r>
                      <a:endParaRPr lang="el-GR" sz="1800" b="0" i="0" u="none" strike="noStrike" dirty="0">
                        <a:solidFill>
                          <a:srgbClr val="4E3B3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Clr>
                          <a:schemeClr val="accent1"/>
                        </a:buClr>
                        <a:buSzPts val="1100"/>
                        <a:buFont typeface="Candara"/>
                        <a:buNone/>
                      </a:pP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8210 Ασβεστολιθικά βραχώδη πρανή με </a:t>
                      </a:r>
                      <a:r>
                        <a:rPr lang="el-GR" sz="1800" b="1" i="0" u="none" strike="noStrike" dirty="0" err="1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χασμοφυτική</a:t>
                      </a:r>
                      <a:r>
                        <a:rPr lang="el-GR" sz="1800" b="1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 βλάστηση </a:t>
                      </a:r>
                      <a:endParaRPr lang="el-GR" sz="1800" b="0" i="0" u="none" strike="noStrike" dirty="0">
                        <a:solidFill>
                          <a:srgbClr val="4E3B3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Clr>
                          <a:schemeClr val="accent1"/>
                        </a:buClr>
                        <a:buSzPts val="1100"/>
                        <a:buFont typeface="Candara"/>
                        <a:buNone/>
                      </a:pP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8310 </a:t>
                      </a:r>
                      <a:r>
                        <a:rPr lang="el-GR" sz="1800" b="1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Σπήλαια</a:t>
                      </a: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 των οποίων δεν γίνεται τουριστική εκμετάλλευση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Clr>
                          <a:schemeClr val="accent1"/>
                        </a:buClr>
                        <a:buSzPts val="1100"/>
                        <a:buFont typeface="Candara"/>
                        <a:buNone/>
                      </a:pP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9290 Δάση με </a:t>
                      </a:r>
                      <a:r>
                        <a:rPr lang="el-GR" sz="1800" b="1" i="1" u="none" strike="noStrike" dirty="0" err="1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Cypressus</a:t>
                      </a: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 (</a:t>
                      </a:r>
                      <a:r>
                        <a:rPr lang="el-GR" sz="1800" b="0" i="0" u="none" strike="noStrike" dirty="0" err="1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Acero</a:t>
                      </a: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-</a:t>
                      </a:r>
                      <a:r>
                        <a:rPr lang="el-GR" sz="1800" b="0" i="0" u="none" strike="noStrike" dirty="0" err="1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Cypression</a:t>
                      </a: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) </a:t>
                      </a:r>
                      <a:r>
                        <a:rPr lang="el-GR" sz="1800" b="1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(Ν. Ελλάδα &amp; Κύπρος)</a:t>
                      </a:r>
                      <a:endParaRPr lang="el-GR" sz="1800" b="0" i="0" u="none" strike="noStrike" dirty="0">
                        <a:solidFill>
                          <a:srgbClr val="4E3B3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Clr>
                          <a:schemeClr val="accent1"/>
                        </a:buClr>
                        <a:buSzPts val="1100"/>
                        <a:buFont typeface="Candara"/>
                        <a:buNone/>
                      </a:pP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92C0 Δάση </a:t>
                      </a:r>
                      <a:r>
                        <a:rPr lang="el-GR" sz="1800" b="1" i="1" u="none" strike="noStrike" dirty="0" err="1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Platanus</a:t>
                      </a:r>
                      <a:r>
                        <a:rPr lang="el-GR" sz="1800" b="1" i="1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800" b="1" i="1" u="none" strike="noStrike" dirty="0" err="1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orientalis</a:t>
                      </a:r>
                      <a:r>
                        <a:rPr lang="el-GR" sz="1800" b="1" i="1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και </a:t>
                      </a:r>
                      <a:r>
                        <a:rPr lang="el-GR" sz="1800" b="1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[…] (</a:t>
                      </a:r>
                      <a:r>
                        <a:rPr lang="el-GR" sz="1800" b="1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ανατολική Ευρώπη</a:t>
                      </a:r>
                      <a:r>
                        <a:rPr lang="el-GR" sz="1800" b="0" i="0" u="none" strike="noStrike" dirty="0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9310 Βελανιδιές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Clr>
                          <a:schemeClr val="accent1"/>
                        </a:buClr>
                        <a:buSzPts val="1100"/>
                        <a:buFont typeface="Candara"/>
                        <a:buNone/>
                      </a:pPr>
                      <a:r>
                        <a:rPr lang="el-GR" sz="1800" b="0" i="0" u="none" strike="noStrike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9320 Δάση με </a:t>
                      </a:r>
                      <a:r>
                        <a:rPr lang="el-GR" sz="1800" b="1" i="1" u="none" strike="noStrike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Olea</a:t>
                      </a:r>
                      <a:r>
                        <a:rPr lang="el-GR" sz="1800" b="1" i="0" u="none" strike="noStrike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 και </a:t>
                      </a:r>
                      <a:r>
                        <a:rPr lang="el-GR" sz="1800" b="1" i="1" u="none" strike="noStrike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Ceratonia</a:t>
                      </a:r>
                      <a:r>
                        <a:rPr lang="el-GR" sz="1800" b="1" i="0" u="none" strike="noStrike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 (ν. Ευρώπη)</a:t>
                      </a:r>
                      <a:endParaRPr lang="el-GR" sz="1800" b="0" i="0" u="none" strike="noStrike">
                        <a:solidFill>
                          <a:srgbClr val="4E3B3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B050"/>
                        </a:buClr>
                        <a:buSzPts val="1100"/>
                        <a:buFont typeface="Candara"/>
                        <a:buNone/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9340 </a:t>
                      </a:r>
                      <a:r>
                        <a:rPr lang="en-US" sz="1800" b="1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Quercus ilex 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and </a:t>
                      </a:r>
                      <a:r>
                        <a:rPr lang="en-US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Quercus </a:t>
                      </a:r>
                      <a:r>
                        <a:rPr lang="en-US" sz="1800" b="0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rotundifolia</a:t>
                      </a:r>
                      <a:r>
                        <a:rPr lang="en-US" sz="1800" b="0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forests 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(</a:t>
                      </a:r>
                      <a:r>
                        <a:rPr lang="el-G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ν. Ευρώπη)</a:t>
                      </a:r>
                      <a:endParaRPr lang="el-GR" sz="1800" b="0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B05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324000">
                <a:tc>
                  <a:txBody>
                    <a:bodyPr/>
                    <a:lstStyle/>
                    <a:p>
                      <a:pPr algn="l" rtl="0" fontAlgn="ctr">
                        <a:buClr>
                          <a:schemeClr val="accent1"/>
                        </a:buClr>
                        <a:buSzPts val="1100"/>
                        <a:buFont typeface="Candara"/>
                        <a:buNone/>
                      </a:pPr>
                      <a:r>
                        <a:rPr lang="el-GR" sz="1800" b="0" i="0" u="none" strike="noStrike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9540 </a:t>
                      </a:r>
                      <a:r>
                        <a:rPr lang="el-GR" sz="1800" b="1" i="0" u="none" strike="noStrike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Μεσογειακά</a:t>
                      </a:r>
                      <a:r>
                        <a:rPr lang="el-GR" sz="1800" b="0" i="0" u="none" strike="noStrike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800" b="1" i="0" u="none" strike="noStrike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πευκοδάση</a:t>
                      </a:r>
                      <a:r>
                        <a:rPr lang="el-GR" sz="1800" b="0" i="0" u="none" strike="noStrike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 με ενδημικά είδη πεύκων </a:t>
                      </a:r>
                      <a:r>
                        <a:rPr lang="el-GR" sz="1800" b="1" i="0" u="none" strike="noStrike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l-GR" sz="1800" b="0" i="0" u="none" strike="noStrike">
                          <a:solidFill>
                            <a:srgbClr val="4E3B30"/>
                          </a:solidFill>
                          <a:effectLst/>
                          <a:latin typeface="Candara" panose="020E0502030303020204" pitchFamily="34" charset="0"/>
                        </a:rPr>
                        <a:t>[…]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69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269" y="0"/>
            <a:ext cx="4572000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8"/>
          <a:stretch/>
        </p:blipFill>
        <p:spPr>
          <a:xfrm>
            <a:off x="0" y="3429000"/>
            <a:ext cx="4572000" cy="3420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8"/>
          <a:stretch/>
        </p:blipFill>
        <p:spPr>
          <a:xfrm>
            <a:off x="4572000" y="3429000"/>
            <a:ext cx="4572000" cy="342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710904"/>
              </p:ext>
            </p:extLst>
          </p:nvPr>
        </p:nvGraphicFramePr>
        <p:xfrm>
          <a:off x="899592" y="1269238"/>
          <a:ext cx="7358528" cy="439201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693076"/>
                <a:gridCol w="904568"/>
                <a:gridCol w="819244"/>
                <a:gridCol w="941640"/>
              </a:tblGrid>
              <a:tr h="439201">
                <a:tc>
                  <a:txBody>
                    <a:bodyPr/>
                    <a:lstStyle/>
                    <a:p>
                      <a:pPr algn="l" fontAlgn="b"/>
                      <a:endParaRPr lang="el-GR" sz="18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Κέδρος</a:t>
                      </a:r>
                      <a:endParaRPr lang="el-GR" sz="18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Ίδη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Πατσός</a:t>
                      </a:r>
                      <a:endParaRPr lang="el-GR" sz="18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39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Cephalanthera</a:t>
                      </a:r>
                      <a:r>
                        <a:rPr lang="en-US" sz="1800" b="1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800" b="1" i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cucullata</a:t>
                      </a:r>
                      <a:r>
                        <a:rPr lang="el-GR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(</a:t>
                      </a:r>
                      <a:r>
                        <a:rPr lang="el-GR" sz="1800" b="1" i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κεφαλάνθηρο</a:t>
                      </a:r>
                      <a:r>
                        <a:rPr lang="el-GR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)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1" i="0" u="none" strike="noStrike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1" i="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1" i="0" u="none" strike="noStrike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39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Origanum</a:t>
                      </a:r>
                      <a:r>
                        <a:rPr lang="en-US" sz="1800" b="1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800" b="1" i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dictamnus</a:t>
                      </a:r>
                      <a:r>
                        <a:rPr lang="el-GR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(</a:t>
                      </a:r>
                      <a:r>
                        <a:rPr lang="el-GR" sz="1800" b="1" i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δίκταμος</a:t>
                      </a:r>
                      <a:r>
                        <a:rPr lang="el-GR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)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l-GR" sz="1800" b="0" i="0" u="none" strike="noStrike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1" i="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439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Zelkova</a:t>
                      </a:r>
                      <a:r>
                        <a:rPr lang="en-US" sz="1800" b="1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800" b="1" i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abelicea</a:t>
                      </a:r>
                      <a:r>
                        <a:rPr lang="el-GR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(</a:t>
                      </a:r>
                      <a:r>
                        <a:rPr lang="el-GR" sz="1800" b="1" i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αμπελιτσιά</a:t>
                      </a:r>
                      <a:r>
                        <a:rPr lang="el-GR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)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1" i="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39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Elaphe</a:t>
                      </a:r>
                      <a:r>
                        <a:rPr lang="en-US" sz="1800" b="1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800" b="1" i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situla</a:t>
                      </a:r>
                      <a:r>
                        <a:rPr lang="el-GR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(</a:t>
                      </a:r>
                      <a:r>
                        <a:rPr lang="el-GR" sz="1800" b="1" i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σπιτόφιδο</a:t>
                      </a:r>
                      <a:r>
                        <a:rPr lang="el-GR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)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1" i="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439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Mauremys </a:t>
                      </a:r>
                      <a:r>
                        <a:rPr lang="en-US" sz="1800" b="1" i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caspica</a:t>
                      </a:r>
                      <a:r>
                        <a:rPr lang="el-GR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(νεροχελώνα)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1" i="0" u="none" strike="noStrike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439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Myotis </a:t>
                      </a:r>
                      <a:r>
                        <a:rPr lang="en-US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emarginatus</a:t>
                      </a:r>
                      <a:r>
                        <a:rPr lang="el-GR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(νυχτερίδα)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l-GR" sz="1800" b="0" i="0" u="none" strike="noStrike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1" i="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39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Rhinolophus </a:t>
                      </a:r>
                      <a:r>
                        <a:rPr lang="en-US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blasii</a:t>
                      </a:r>
                      <a:r>
                        <a:rPr lang="el-GR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(νυχτερίδα)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l-GR" sz="1800" b="0" i="0" u="none" strike="noStrike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1" i="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l-GR" sz="1800" b="0" i="0" u="none" strike="noStrike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39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Rhinolophus </a:t>
                      </a:r>
                      <a:r>
                        <a:rPr lang="en-US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ferrumequinum</a:t>
                      </a:r>
                      <a:r>
                        <a:rPr lang="el-GR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(νυχτερίδα)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l-GR" sz="1800" b="0" i="0" u="none" strike="noStrike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1" i="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  <a:tr h="439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Rhinolophus </a:t>
                      </a:r>
                      <a:r>
                        <a:rPr lang="en-US" sz="18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hipposideros</a:t>
                      </a:r>
                      <a:r>
                        <a:rPr lang="el-GR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(νυχτερίδα)</a:t>
                      </a:r>
                      <a:endParaRPr lang="en-US" sz="1800" b="1" i="1" u="none" strike="noStrike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l-GR" sz="1800" b="0" i="0" u="none" strike="noStrike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1" i="0" u="none" strike="noStrike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0" y="116632"/>
            <a:ext cx="9144000" cy="504056"/>
          </a:xfrm>
          <a:prstGeom prst="rect">
            <a:avLst/>
          </a:prstGeom>
          <a:effectLst/>
        </p:spPr>
        <p:txBody>
          <a:bodyPr vert="horz" anchor="t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Ειδη</a:t>
            </a:r>
            <a:r>
              <a:rPr lang="el-GR" sz="3200" b="1" dirty="0" smtClean="0">
                <a:effectLst/>
                <a:latin typeface="Candara" panose="020E0502030303020204" pitchFamily="34" charset="0"/>
              </a:rPr>
              <a:t> </a:t>
            </a:r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χαρακτηρισμου</a:t>
            </a:r>
            <a:r>
              <a:rPr lang="el-GR" sz="3200" b="1" dirty="0" smtClean="0">
                <a:effectLst/>
                <a:latin typeface="Candara" panose="020E0502030303020204" pitchFamily="34" charset="0"/>
              </a:rPr>
              <a:t> </a:t>
            </a:r>
            <a:r>
              <a:rPr lang="el-GR" sz="3200" b="1" cap="none" dirty="0" smtClean="0">
                <a:effectLst/>
                <a:latin typeface="Candara" panose="020E0502030303020204" pitchFamily="34" charset="0"/>
              </a:rPr>
              <a:t>στο </a:t>
            </a:r>
            <a:r>
              <a:rPr lang="el-GR" sz="3200" b="1" dirty="0" smtClean="0">
                <a:effectLst/>
                <a:latin typeface="Candara" panose="020E0502030303020204" pitchFamily="34" charset="0"/>
              </a:rPr>
              <a:t>δ. </a:t>
            </a:r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ΑΜΑΡΙου</a:t>
            </a:r>
            <a:endParaRPr lang="el-GR" sz="3200" b="1" dirty="0">
              <a:effectLst/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57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>
          <a:xfrm>
            <a:off x="4572000" y="3428281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7"/>
          <a:stretch/>
        </p:blipFill>
        <p:spPr>
          <a:xfrm>
            <a:off x="0" y="0"/>
            <a:ext cx="457200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96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839200" cy="4525963"/>
          </a:xfrm>
        </p:spPr>
        <p:txBody>
          <a:bodyPr/>
          <a:lstStyle/>
          <a:p>
            <a:pPr indent="-360000">
              <a:spcBef>
                <a:spcPts val="0"/>
              </a:spcBef>
              <a:spcAft>
                <a:spcPts val="1200"/>
              </a:spcAft>
              <a:tabLst>
                <a:tab pos="4752975" algn="l"/>
              </a:tabLst>
            </a:pPr>
            <a:r>
              <a:rPr lang="el-GR" dirty="0" smtClean="0"/>
              <a:t>Εκατοντάδες είδη (μόνιμα ή μεταναστευτικά)</a:t>
            </a:r>
          </a:p>
          <a:p>
            <a:pPr indent="-360000">
              <a:spcBef>
                <a:spcPts val="0"/>
              </a:spcBef>
              <a:spcAft>
                <a:spcPts val="1200"/>
              </a:spcAft>
            </a:pPr>
            <a:r>
              <a:rPr lang="el-GR" dirty="0" smtClean="0"/>
              <a:t>Δεκάδες είδη χαρακτηρισμού (</a:t>
            </a:r>
            <a:r>
              <a:rPr lang="el-GR" dirty="0" err="1" smtClean="0"/>
              <a:t>κοκκαλάς</a:t>
            </a:r>
            <a:r>
              <a:rPr lang="el-GR" dirty="0" smtClean="0"/>
              <a:t>, όρνιο, </a:t>
            </a:r>
            <a:r>
              <a:rPr lang="el-GR" dirty="0" err="1" smtClean="0"/>
              <a:t>χρυασετός</a:t>
            </a:r>
            <a:r>
              <a:rPr lang="el-GR" dirty="0" smtClean="0"/>
              <a:t>, </a:t>
            </a:r>
            <a:r>
              <a:rPr lang="el-GR" dirty="0" err="1" smtClean="0"/>
              <a:t>σπιζαετός</a:t>
            </a:r>
            <a:r>
              <a:rPr lang="el-GR" dirty="0" smtClean="0"/>
              <a:t> κ.α.)</a:t>
            </a:r>
          </a:p>
          <a:p>
            <a:pPr indent="-360000">
              <a:spcBef>
                <a:spcPts val="0"/>
              </a:spcBef>
              <a:spcAft>
                <a:spcPts val="1200"/>
              </a:spcAft>
            </a:pPr>
            <a:r>
              <a:rPr lang="el-GR" dirty="0" smtClean="0"/>
              <a:t>Δεκάδες σπάνια ή πολύ σπάνια για την Ευρώπη</a:t>
            </a:r>
          </a:p>
          <a:p>
            <a:pPr indent="-360000">
              <a:spcBef>
                <a:spcPts val="0"/>
              </a:spcBef>
              <a:spcAft>
                <a:spcPts val="1200"/>
              </a:spcAft>
            </a:pPr>
            <a:r>
              <a:rPr lang="el-GR" dirty="0" smtClean="0"/>
              <a:t>Πολύ σημαντικοί πληθυσμοί </a:t>
            </a:r>
          </a:p>
          <a:p>
            <a:pPr indent="-360000">
              <a:spcBef>
                <a:spcPts val="0"/>
              </a:spcBef>
              <a:spcAft>
                <a:spcPts val="1200"/>
              </a:spcAft>
            </a:pPr>
            <a:r>
              <a:rPr lang="el-GR" dirty="0" smtClean="0"/>
              <a:t>Μέτρια κατάσταση διατήρησης</a:t>
            </a:r>
            <a:endParaRPr lang="el-GR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16632"/>
            <a:ext cx="9144000" cy="504056"/>
          </a:xfrm>
          <a:prstGeom prst="rect">
            <a:avLst/>
          </a:prstGeom>
          <a:effectLst/>
        </p:spPr>
        <p:txBody>
          <a:bodyPr vert="horz" anchor="t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Προστατευομενα</a:t>
            </a:r>
            <a:r>
              <a:rPr lang="el-GR" sz="3200" b="1" dirty="0" smtClean="0">
                <a:effectLst/>
                <a:latin typeface="Candara" panose="020E0502030303020204" pitchFamily="34" charset="0"/>
              </a:rPr>
              <a:t> </a:t>
            </a:r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πτηνα</a:t>
            </a:r>
            <a:r>
              <a:rPr lang="el-GR" sz="3200" b="1" dirty="0" smtClean="0">
                <a:effectLst/>
                <a:latin typeface="Candara" panose="020E0502030303020204" pitchFamily="34" charset="0"/>
              </a:rPr>
              <a:t> </a:t>
            </a:r>
            <a:r>
              <a:rPr lang="el-GR" sz="3200" b="1" cap="none" dirty="0" smtClean="0">
                <a:effectLst/>
                <a:latin typeface="Candara" panose="020E0502030303020204" pitchFamily="34" charset="0"/>
              </a:rPr>
              <a:t>στο </a:t>
            </a:r>
            <a:r>
              <a:rPr lang="el-GR" sz="3200" b="1" dirty="0" smtClean="0">
                <a:effectLst/>
                <a:latin typeface="Candara" panose="020E0502030303020204" pitchFamily="34" charset="0"/>
              </a:rPr>
              <a:t>δ. </a:t>
            </a:r>
            <a:r>
              <a:rPr lang="el-GR" sz="3200" b="1" dirty="0" err="1" smtClean="0">
                <a:effectLst/>
                <a:latin typeface="Candara" panose="020E0502030303020204" pitchFamily="34" charset="0"/>
              </a:rPr>
              <a:t>ΑΜΑΡΙου</a:t>
            </a:r>
            <a:endParaRPr lang="el-GR" sz="3200" b="1" dirty="0">
              <a:effectLst/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310</TotalTime>
  <Words>1276</Words>
  <Application>Microsoft Office PowerPoint</Application>
  <PresentationFormat>On-screen Show (4:3)</PresentationFormat>
  <Paragraphs>307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Trek</vt:lpstr>
      <vt:lpstr>PowerPoint Presentation</vt:lpstr>
      <vt:lpstr>PowerPoint Presentation</vt:lpstr>
      <vt:lpstr>PowerPoint Presentation</vt:lpstr>
      <vt:lpstr>PowerPoint Presentation</vt:lpstr>
      <vt:lpstr>Προστατευομενοι οικοτοποι δ. ΑΜΑΡΙου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pangeos</dc:creator>
  <cp:lastModifiedBy>pangeos</cp:lastModifiedBy>
  <cp:revision>12</cp:revision>
  <dcterms:created xsi:type="dcterms:W3CDTF">2018-02-12T14:42:39Z</dcterms:created>
  <dcterms:modified xsi:type="dcterms:W3CDTF">2018-02-14T14:51:33Z</dcterms:modified>
</cp:coreProperties>
</file>